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15"/>
  </p:notesMasterIdLst>
  <p:handoutMasterIdLst>
    <p:handoutMasterId r:id="rId16"/>
  </p:handoutMasterIdLst>
  <p:sldIdLst>
    <p:sldId id="273" r:id="rId5"/>
    <p:sldId id="283" r:id="rId6"/>
    <p:sldId id="294" r:id="rId7"/>
    <p:sldId id="293" r:id="rId8"/>
    <p:sldId id="289" r:id="rId9"/>
    <p:sldId id="290" r:id="rId10"/>
    <p:sldId id="258" r:id="rId11"/>
    <p:sldId id="260" r:id="rId12"/>
    <p:sldId id="297" r:id="rId13"/>
    <p:sldId id="296" r:id="rId14"/>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013691-49E0-8960-DBC9-2E99C9232E9B}" name="Collins, Josh" initials="CJ" userId="S::joshuabcollins@maximus.com::501d3272-a9f3-4f81-8240-21d683111b80" providerId="AD"/>
  <p188:author id="{0BDA62A5-1BAA-7ED7-654B-7A6DE3565474}" name="Mason, Glennette" initials="MG" userId="S::glennettermason@maximus.com::618c29bf-7b07-46e0-a054-f406eb28b243" providerId="AD"/>
  <p188:author id="{D9C17ED6-244E-FC83-E57F-DD92506E23FE}" name="China Kierson" initials="CK" userId="S::China@statehealthpartners.com::5785da36-925b-424a-bec7-cd47a2122252" providerId="AD"/>
  <p188:author id="{B35DECE8-716E-DF4A-A058-83C07548A746}" name="Adams, Raynette (DMAS)" initials="AR(" userId="S::Raynette.Adams@dmas.virginia.gov::9bbdec22-7de0-40bc-b515-7d0a56ca84b7" providerId="AD"/>
  <p188:author id="{9BC3A9FD-274D-DDFA-831D-4820B0036CC5}" name="Suzanne Gore" initials="SG" userId="Suzanne Gor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3E3E3E"/>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2563C-8D39-48EE-B6F1-91CFEC6CEACA}" v="1" dt="2023-02-06T18:09:49.182"/>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0887" autoAdjust="0"/>
  </p:normalViewPr>
  <p:slideViewPr>
    <p:cSldViewPr showGuides="1">
      <p:cViewPr varScale="1">
        <p:scale>
          <a:sx n="89" d="100"/>
          <a:sy n="89" d="100"/>
        </p:scale>
        <p:origin x="1488" y="78"/>
      </p:cViewPr>
      <p:guideLst>
        <p:guide orient="horz" pos="1620"/>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93AABEC-C70F-4A51-8807-FC02884E1FF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58372C-FCC0-42E9-9FEF-8AB114B4A2A4}">
      <dgm:prSet/>
      <dgm:spPr/>
      <dgm:t>
        <a:bodyPr/>
        <a:lstStyle/>
        <a:p>
          <a:r>
            <a:rPr lang="en-US" b="1" dirty="0"/>
            <a:t>Phase I: </a:t>
          </a:r>
          <a:r>
            <a:rPr lang="en-US" dirty="0"/>
            <a:t>Ex Parte process runs. Based on the outcome, Members receive NOA or Renewal Packet. </a:t>
          </a:r>
        </a:p>
      </dgm:t>
    </dgm:pt>
    <dgm:pt modelId="{5D0C979C-8388-4B62-8318-506FEEE1C698}" type="parTrans" cxnId="{C1618EBE-07EA-487C-971A-0F14704E1EE7}">
      <dgm:prSet/>
      <dgm:spPr/>
      <dgm:t>
        <a:bodyPr/>
        <a:lstStyle/>
        <a:p>
          <a:endParaRPr lang="en-US"/>
        </a:p>
      </dgm:t>
    </dgm:pt>
    <dgm:pt modelId="{33B3D131-8002-470B-8CB9-78A234C62982}" type="sibTrans" cxnId="{C1618EBE-07EA-487C-971A-0F14704E1EE7}">
      <dgm:prSet/>
      <dgm:spPr/>
      <dgm:t>
        <a:bodyPr/>
        <a:lstStyle/>
        <a:p>
          <a:endParaRPr lang="en-US"/>
        </a:p>
      </dgm:t>
    </dgm:pt>
    <dgm:pt modelId="{597C1386-FD81-4E09-A982-F07A7439792F}">
      <dgm:prSet/>
      <dgm:spPr/>
      <dgm:t>
        <a:bodyPr/>
        <a:lstStyle/>
        <a:p>
          <a:r>
            <a:rPr lang="en-US" b="1" dirty="0"/>
            <a:t>Phase II:</a:t>
          </a:r>
          <a:r>
            <a:rPr lang="en-US" dirty="0"/>
            <a:t> Members complete and return Renewal Packets prior to their renewal date via mail, telephone, or online. CVIU processes within 30 days of receipt. </a:t>
          </a:r>
        </a:p>
      </dgm:t>
    </dgm:pt>
    <dgm:pt modelId="{78A7FE55-B3F6-4A57-B51B-E124B2579E56}" type="parTrans" cxnId="{4D6D3123-F38F-4164-9883-C737327009F3}">
      <dgm:prSet/>
      <dgm:spPr/>
      <dgm:t>
        <a:bodyPr/>
        <a:lstStyle/>
        <a:p>
          <a:endParaRPr lang="en-US"/>
        </a:p>
      </dgm:t>
    </dgm:pt>
    <dgm:pt modelId="{18F7457A-05CD-4393-BD09-BF82F1962BE7}" type="sibTrans" cxnId="{4D6D3123-F38F-4164-9883-C737327009F3}">
      <dgm:prSet/>
      <dgm:spPr/>
      <dgm:t>
        <a:bodyPr/>
        <a:lstStyle/>
        <a:p>
          <a:endParaRPr lang="en-US"/>
        </a:p>
      </dgm:t>
    </dgm:pt>
    <dgm:pt modelId="{F4665982-3B60-4E36-B715-9EADF0B51E77}">
      <dgm:prSet/>
      <dgm:spPr/>
      <dgm:t>
        <a:bodyPr/>
        <a:lstStyle/>
        <a:p>
          <a:r>
            <a:rPr lang="en-US" b="1" dirty="0"/>
            <a:t>Phase III (Grace Period): </a:t>
          </a:r>
          <a:r>
            <a:rPr lang="en-US" dirty="0"/>
            <a:t>For</a:t>
          </a:r>
          <a:r>
            <a:rPr lang="en-US" b="1" dirty="0"/>
            <a:t> </a:t>
          </a:r>
          <a:r>
            <a:rPr lang="en-US" dirty="0"/>
            <a:t>Members who did not return their renewal packet timely, they have up to 90 days after their Medicaid coverage termination date to complete renewals and/or submit additional verification information. </a:t>
          </a:r>
        </a:p>
      </dgm:t>
    </dgm:pt>
    <dgm:pt modelId="{2075D2DD-A3D1-4343-AF1F-3791A9683544}" type="parTrans" cxnId="{63FFBC0A-3EE0-43A2-92B1-F5FF86B12636}">
      <dgm:prSet/>
      <dgm:spPr/>
      <dgm:t>
        <a:bodyPr/>
        <a:lstStyle/>
        <a:p>
          <a:endParaRPr lang="en-US"/>
        </a:p>
      </dgm:t>
    </dgm:pt>
    <dgm:pt modelId="{9CF92A69-4EF3-49BB-BD9D-3B513DED6818}" type="sibTrans" cxnId="{63FFBC0A-3EE0-43A2-92B1-F5FF86B12636}">
      <dgm:prSet/>
      <dgm:spPr/>
      <dgm:t>
        <a:bodyPr/>
        <a:lstStyle/>
        <a:p>
          <a:endParaRPr lang="en-US"/>
        </a:p>
      </dgm:t>
    </dgm:pt>
    <dgm:pt modelId="{46A9C925-75E1-4C75-8D04-4B4B7833E81E}">
      <dgm:prSet/>
      <dgm:spPr/>
      <dgm:t>
        <a:bodyPr/>
        <a:lstStyle/>
        <a:p>
          <a:r>
            <a:rPr lang="en-US" b="1" dirty="0"/>
            <a:t>Result</a:t>
          </a:r>
          <a:r>
            <a:rPr lang="en-US" dirty="0"/>
            <a:t>: Member has coverage for another year, or their coverage is canceled.</a:t>
          </a:r>
        </a:p>
      </dgm:t>
    </dgm:pt>
    <dgm:pt modelId="{7FF77FFD-8CDC-49ED-8F04-B70CD5AB4406}" type="parTrans" cxnId="{F5595E0C-DA3C-437E-9198-F021259EF66B}">
      <dgm:prSet/>
      <dgm:spPr/>
      <dgm:t>
        <a:bodyPr/>
        <a:lstStyle/>
        <a:p>
          <a:endParaRPr lang="en-US"/>
        </a:p>
      </dgm:t>
    </dgm:pt>
    <dgm:pt modelId="{58B3284D-7674-42E7-9A9C-3DCE60BF3583}" type="sibTrans" cxnId="{F5595E0C-DA3C-437E-9198-F021259EF66B}">
      <dgm:prSet/>
      <dgm:spPr/>
      <dgm:t>
        <a:bodyPr/>
        <a:lstStyle/>
        <a:p>
          <a:endParaRPr lang="en-US"/>
        </a:p>
      </dgm:t>
    </dgm:pt>
    <dgm:pt modelId="{D6CEEA1A-F8F7-4A32-B5E5-CA9630747980}" type="pres">
      <dgm:prSet presAssocID="{D93AABEC-C70F-4A51-8807-FC02884E1FF6}" presName="root" presStyleCnt="0">
        <dgm:presLayoutVars>
          <dgm:dir/>
          <dgm:resizeHandles val="exact"/>
        </dgm:presLayoutVars>
      </dgm:prSet>
      <dgm:spPr/>
    </dgm:pt>
    <dgm:pt modelId="{309389D8-DCD9-4E4A-B6C9-F1F3913A8D9B}" type="pres">
      <dgm:prSet presAssocID="{9558372C-FCC0-42E9-9FEF-8AB114B4A2A4}" presName="compNode" presStyleCnt="0"/>
      <dgm:spPr/>
    </dgm:pt>
    <dgm:pt modelId="{DCA641D6-C98A-4367-B7F0-42F77AEFD0FA}" type="pres">
      <dgm:prSet presAssocID="{9558372C-FCC0-42E9-9FEF-8AB114B4A2A4}" presName="bgRect" presStyleLbl="bgShp" presStyleIdx="0" presStyleCnt="4"/>
      <dgm:spPr/>
    </dgm:pt>
    <dgm:pt modelId="{208A8B77-4482-4E07-9756-B785FA7EE9AD}" type="pres">
      <dgm:prSet presAssocID="{9558372C-FCC0-42E9-9FEF-8AB114B4A2A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0684BB5F-CA14-4CC4-8EF3-51CFD3506648}" type="pres">
      <dgm:prSet presAssocID="{9558372C-FCC0-42E9-9FEF-8AB114B4A2A4}" presName="spaceRect" presStyleCnt="0"/>
      <dgm:spPr/>
    </dgm:pt>
    <dgm:pt modelId="{2C53E1BF-2E5A-460A-B843-30EBA8B83E9F}" type="pres">
      <dgm:prSet presAssocID="{9558372C-FCC0-42E9-9FEF-8AB114B4A2A4}" presName="parTx" presStyleLbl="revTx" presStyleIdx="0" presStyleCnt="4">
        <dgm:presLayoutVars>
          <dgm:chMax val="0"/>
          <dgm:chPref val="0"/>
        </dgm:presLayoutVars>
      </dgm:prSet>
      <dgm:spPr/>
    </dgm:pt>
    <dgm:pt modelId="{6F464BF2-BBDF-46A1-B013-59340614BEE0}" type="pres">
      <dgm:prSet presAssocID="{33B3D131-8002-470B-8CB9-78A234C62982}" presName="sibTrans" presStyleCnt="0"/>
      <dgm:spPr/>
    </dgm:pt>
    <dgm:pt modelId="{5ABB9F21-11BD-4585-9BFA-C13A75A683F1}" type="pres">
      <dgm:prSet presAssocID="{597C1386-FD81-4E09-A982-F07A7439792F}" presName="compNode" presStyleCnt="0"/>
      <dgm:spPr/>
    </dgm:pt>
    <dgm:pt modelId="{B4D5BAC6-C51E-41F1-A683-366F9312F38C}" type="pres">
      <dgm:prSet presAssocID="{597C1386-FD81-4E09-A982-F07A7439792F}" presName="bgRect" presStyleLbl="bgShp" presStyleIdx="1" presStyleCnt="4"/>
      <dgm:spPr/>
    </dgm:pt>
    <dgm:pt modelId="{C88F8FA1-7BD2-411A-A077-B1353D59E3C2}" type="pres">
      <dgm:prSet presAssocID="{597C1386-FD81-4E09-A982-F07A743979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with solid fill"/>
        </a:ext>
      </dgm:extLst>
    </dgm:pt>
    <dgm:pt modelId="{7AA6C0E5-BA70-4CE5-99CB-5FC0B68297D1}" type="pres">
      <dgm:prSet presAssocID="{597C1386-FD81-4E09-A982-F07A7439792F}" presName="spaceRect" presStyleCnt="0"/>
      <dgm:spPr/>
    </dgm:pt>
    <dgm:pt modelId="{49F75391-A62D-41B5-9AAA-8A32500F1632}" type="pres">
      <dgm:prSet presAssocID="{597C1386-FD81-4E09-A982-F07A7439792F}" presName="parTx" presStyleLbl="revTx" presStyleIdx="1" presStyleCnt="4">
        <dgm:presLayoutVars>
          <dgm:chMax val="0"/>
          <dgm:chPref val="0"/>
        </dgm:presLayoutVars>
      </dgm:prSet>
      <dgm:spPr/>
    </dgm:pt>
    <dgm:pt modelId="{3C1A6A65-A4CE-49B2-8409-464DED5C2B3A}" type="pres">
      <dgm:prSet presAssocID="{18F7457A-05CD-4393-BD09-BF82F1962BE7}" presName="sibTrans" presStyleCnt="0"/>
      <dgm:spPr/>
    </dgm:pt>
    <dgm:pt modelId="{C262298B-C7F0-4F71-B3A4-98D4B9BA1A26}" type="pres">
      <dgm:prSet presAssocID="{F4665982-3B60-4E36-B715-9EADF0B51E77}" presName="compNode" presStyleCnt="0"/>
      <dgm:spPr/>
    </dgm:pt>
    <dgm:pt modelId="{2A92B7D6-6353-4AB5-8268-58D29D228F72}" type="pres">
      <dgm:prSet presAssocID="{F4665982-3B60-4E36-B715-9EADF0B51E77}" presName="bgRect" presStyleLbl="bgShp" presStyleIdx="2" presStyleCnt="4"/>
      <dgm:spPr/>
    </dgm:pt>
    <dgm:pt modelId="{4181E841-8DE7-42E3-B12A-4B625177902F}" type="pres">
      <dgm:prSet presAssocID="{F4665982-3B60-4E36-B715-9EADF0B51E77}" presName="iconRect" presStyleLbl="node1" presStyleIdx="2" presStyleCnt="4" custLinFactNeighborX="-978" custLinFactNeighborY="-601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3 with solid fill"/>
        </a:ext>
      </dgm:extLst>
    </dgm:pt>
    <dgm:pt modelId="{6DEF08AB-19DB-4F77-AED5-CC71C81E5B30}" type="pres">
      <dgm:prSet presAssocID="{F4665982-3B60-4E36-B715-9EADF0B51E77}" presName="spaceRect" presStyleCnt="0"/>
      <dgm:spPr/>
    </dgm:pt>
    <dgm:pt modelId="{00089158-6659-4355-9464-AAA272974A2F}" type="pres">
      <dgm:prSet presAssocID="{F4665982-3B60-4E36-B715-9EADF0B51E77}" presName="parTx" presStyleLbl="revTx" presStyleIdx="2" presStyleCnt="4">
        <dgm:presLayoutVars>
          <dgm:chMax val="0"/>
          <dgm:chPref val="0"/>
        </dgm:presLayoutVars>
      </dgm:prSet>
      <dgm:spPr/>
    </dgm:pt>
    <dgm:pt modelId="{BD5209A0-B0FE-480E-9951-233097BB259A}" type="pres">
      <dgm:prSet presAssocID="{9CF92A69-4EF3-49BB-BD9D-3B513DED6818}" presName="sibTrans" presStyleCnt="0"/>
      <dgm:spPr/>
    </dgm:pt>
    <dgm:pt modelId="{0A78C38D-87E7-46EE-966D-C303FF257D66}" type="pres">
      <dgm:prSet presAssocID="{46A9C925-75E1-4C75-8D04-4B4B7833E81E}" presName="compNode" presStyleCnt="0"/>
      <dgm:spPr/>
    </dgm:pt>
    <dgm:pt modelId="{E05105BC-7485-48FD-B305-FE4674EEE372}" type="pres">
      <dgm:prSet presAssocID="{46A9C925-75E1-4C75-8D04-4B4B7833E81E}" presName="bgRect" presStyleLbl="bgShp" presStyleIdx="3" presStyleCnt="4"/>
      <dgm:spPr/>
    </dgm:pt>
    <dgm:pt modelId="{4FDD1B18-C1A2-4C09-8CAD-9ACBC7C26327}" type="pres">
      <dgm:prSet presAssocID="{46A9C925-75E1-4C75-8D04-4B4B7833E81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4EF66F9B-6CD4-49D6-BC81-05334E730E89}" type="pres">
      <dgm:prSet presAssocID="{46A9C925-75E1-4C75-8D04-4B4B7833E81E}" presName="spaceRect" presStyleCnt="0"/>
      <dgm:spPr/>
    </dgm:pt>
    <dgm:pt modelId="{6122D684-2ADF-4754-9C2B-928AB472A10C}" type="pres">
      <dgm:prSet presAssocID="{46A9C925-75E1-4C75-8D04-4B4B7833E81E}" presName="parTx" presStyleLbl="revTx" presStyleIdx="3" presStyleCnt="4">
        <dgm:presLayoutVars>
          <dgm:chMax val="0"/>
          <dgm:chPref val="0"/>
        </dgm:presLayoutVars>
      </dgm:prSet>
      <dgm:spPr/>
    </dgm:pt>
  </dgm:ptLst>
  <dgm:cxnLst>
    <dgm:cxn modelId="{63FFBC0A-3EE0-43A2-92B1-F5FF86B12636}" srcId="{D93AABEC-C70F-4A51-8807-FC02884E1FF6}" destId="{F4665982-3B60-4E36-B715-9EADF0B51E77}" srcOrd="2" destOrd="0" parTransId="{2075D2DD-A3D1-4343-AF1F-3791A9683544}" sibTransId="{9CF92A69-4EF3-49BB-BD9D-3B513DED6818}"/>
    <dgm:cxn modelId="{F5595E0C-DA3C-437E-9198-F021259EF66B}" srcId="{D93AABEC-C70F-4A51-8807-FC02884E1FF6}" destId="{46A9C925-75E1-4C75-8D04-4B4B7833E81E}" srcOrd="3" destOrd="0" parTransId="{7FF77FFD-8CDC-49ED-8F04-B70CD5AB4406}" sibTransId="{58B3284D-7674-42E7-9A9C-3DCE60BF3583}"/>
    <dgm:cxn modelId="{4D6D3123-F38F-4164-9883-C737327009F3}" srcId="{D93AABEC-C70F-4A51-8807-FC02884E1FF6}" destId="{597C1386-FD81-4E09-A982-F07A7439792F}" srcOrd="1" destOrd="0" parTransId="{78A7FE55-B3F6-4A57-B51B-E124B2579E56}" sibTransId="{18F7457A-05CD-4393-BD09-BF82F1962BE7}"/>
    <dgm:cxn modelId="{7E2FA45C-6488-4DD8-BE43-F3285C3B6631}" type="presOf" srcId="{597C1386-FD81-4E09-A982-F07A7439792F}" destId="{49F75391-A62D-41B5-9AAA-8A32500F1632}" srcOrd="0" destOrd="0" presId="urn:microsoft.com/office/officeart/2018/2/layout/IconVerticalSolidList"/>
    <dgm:cxn modelId="{B3E6C444-2CDA-4132-BA30-AEA895AE7887}" type="presOf" srcId="{9558372C-FCC0-42E9-9FEF-8AB114B4A2A4}" destId="{2C53E1BF-2E5A-460A-B843-30EBA8B83E9F}" srcOrd="0" destOrd="0" presId="urn:microsoft.com/office/officeart/2018/2/layout/IconVerticalSolidList"/>
    <dgm:cxn modelId="{655378AA-61EB-4C4E-B0AA-2BB82CF9C7EC}" type="presOf" srcId="{46A9C925-75E1-4C75-8D04-4B4B7833E81E}" destId="{6122D684-2ADF-4754-9C2B-928AB472A10C}" srcOrd="0" destOrd="0" presId="urn:microsoft.com/office/officeart/2018/2/layout/IconVerticalSolidList"/>
    <dgm:cxn modelId="{16D6E4AA-6A3D-466E-A389-17FC1E05C79D}" type="presOf" srcId="{D93AABEC-C70F-4A51-8807-FC02884E1FF6}" destId="{D6CEEA1A-F8F7-4A32-B5E5-CA9630747980}" srcOrd="0" destOrd="0" presId="urn:microsoft.com/office/officeart/2018/2/layout/IconVerticalSolidList"/>
    <dgm:cxn modelId="{C1618EBE-07EA-487C-971A-0F14704E1EE7}" srcId="{D93AABEC-C70F-4A51-8807-FC02884E1FF6}" destId="{9558372C-FCC0-42E9-9FEF-8AB114B4A2A4}" srcOrd="0" destOrd="0" parTransId="{5D0C979C-8388-4B62-8318-506FEEE1C698}" sibTransId="{33B3D131-8002-470B-8CB9-78A234C62982}"/>
    <dgm:cxn modelId="{7D29C8CA-7B57-45D0-A2C3-34FF116C2E1A}" type="presOf" srcId="{F4665982-3B60-4E36-B715-9EADF0B51E77}" destId="{00089158-6659-4355-9464-AAA272974A2F}" srcOrd="0" destOrd="0" presId="urn:microsoft.com/office/officeart/2018/2/layout/IconVerticalSolidList"/>
    <dgm:cxn modelId="{C61FBA8C-942F-44AD-8D15-2EB0C23BEAA9}" type="presParOf" srcId="{D6CEEA1A-F8F7-4A32-B5E5-CA9630747980}" destId="{309389D8-DCD9-4E4A-B6C9-F1F3913A8D9B}" srcOrd="0" destOrd="0" presId="urn:microsoft.com/office/officeart/2018/2/layout/IconVerticalSolidList"/>
    <dgm:cxn modelId="{EF6A3379-DC97-455F-9D91-D3AC77A48F49}" type="presParOf" srcId="{309389D8-DCD9-4E4A-B6C9-F1F3913A8D9B}" destId="{DCA641D6-C98A-4367-B7F0-42F77AEFD0FA}" srcOrd="0" destOrd="0" presId="urn:microsoft.com/office/officeart/2018/2/layout/IconVerticalSolidList"/>
    <dgm:cxn modelId="{94FFEF57-9EE9-457C-B7B7-05B3DFA033E1}" type="presParOf" srcId="{309389D8-DCD9-4E4A-B6C9-F1F3913A8D9B}" destId="{208A8B77-4482-4E07-9756-B785FA7EE9AD}" srcOrd="1" destOrd="0" presId="urn:microsoft.com/office/officeart/2018/2/layout/IconVerticalSolidList"/>
    <dgm:cxn modelId="{72BA2D72-79C7-43C2-8CEF-BAAFE47F4039}" type="presParOf" srcId="{309389D8-DCD9-4E4A-B6C9-F1F3913A8D9B}" destId="{0684BB5F-CA14-4CC4-8EF3-51CFD3506648}" srcOrd="2" destOrd="0" presId="urn:microsoft.com/office/officeart/2018/2/layout/IconVerticalSolidList"/>
    <dgm:cxn modelId="{80C52959-E42F-46FC-978D-AD5E4B28EE2B}" type="presParOf" srcId="{309389D8-DCD9-4E4A-B6C9-F1F3913A8D9B}" destId="{2C53E1BF-2E5A-460A-B843-30EBA8B83E9F}" srcOrd="3" destOrd="0" presId="urn:microsoft.com/office/officeart/2018/2/layout/IconVerticalSolidList"/>
    <dgm:cxn modelId="{D5CE72D9-D779-4FC1-99A4-EC3C3A54A5D1}" type="presParOf" srcId="{D6CEEA1A-F8F7-4A32-B5E5-CA9630747980}" destId="{6F464BF2-BBDF-46A1-B013-59340614BEE0}" srcOrd="1" destOrd="0" presId="urn:microsoft.com/office/officeart/2018/2/layout/IconVerticalSolidList"/>
    <dgm:cxn modelId="{C492779F-B89F-49C4-9123-880E6AFC645E}" type="presParOf" srcId="{D6CEEA1A-F8F7-4A32-B5E5-CA9630747980}" destId="{5ABB9F21-11BD-4585-9BFA-C13A75A683F1}" srcOrd="2" destOrd="0" presId="urn:microsoft.com/office/officeart/2018/2/layout/IconVerticalSolidList"/>
    <dgm:cxn modelId="{72093D88-B097-4F22-B1F7-F3872800F956}" type="presParOf" srcId="{5ABB9F21-11BD-4585-9BFA-C13A75A683F1}" destId="{B4D5BAC6-C51E-41F1-A683-366F9312F38C}" srcOrd="0" destOrd="0" presId="urn:microsoft.com/office/officeart/2018/2/layout/IconVerticalSolidList"/>
    <dgm:cxn modelId="{2A9233D4-54D7-483B-9B6F-E442AB83DBCD}" type="presParOf" srcId="{5ABB9F21-11BD-4585-9BFA-C13A75A683F1}" destId="{C88F8FA1-7BD2-411A-A077-B1353D59E3C2}" srcOrd="1" destOrd="0" presId="urn:microsoft.com/office/officeart/2018/2/layout/IconVerticalSolidList"/>
    <dgm:cxn modelId="{5F0E5E05-028B-4F30-8AEC-93BBC81713F1}" type="presParOf" srcId="{5ABB9F21-11BD-4585-9BFA-C13A75A683F1}" destId="{7AA6C0E5-BA70-4CE5-99CB-5FC0B68297D1}" srcOrd="2" destOrd="0" presId="urn:microsoft.com/office/officeart/2018/2/layout/IconVerticalSolidList"/>
    <dgm:cxn modelId="{1B1A99D0-0767-4744-9B41-66F63B2951F5}" type="presParOf" srcId="{5ABB9F21-11BD-4585-9BFA-C13A75A683F1}" destId="{49F75391-A62D-41B5-9AAA-8A32500F1632}" srcOrd="3" destOrd="0" presId="urn:microsoft.com/office/officeart/2018/2/layout/IconVerticalSolidList"/>
    <dgm:cxn modelId="{30F2CB00-AA4F-4E32-BA97-5011F4058719}" type="presParOf" srcId="{D6CEEA1A-F8F7-4A32-B5E5-CA9630747980}" destId="{3C1A6A65-A4CE-49B2-8409-464DED5C2B3A}" srcOrd="3" destOrd="0" presId="urn:microsoft.com/office/officeart/2018/2/layout/IconVerticalSolidList"/>
    <dgm:cxn modelId="{FD2F85DC-397A-4CFF-9C84-869A3E7B07E9}" type="presParOf" srcId="{D6CEEA1A-F8F7-4A32-B5E5-CA9630747980}" destId="{C262298B-C7F0-4F71-B3A4-98D4B9BA1A26}" srcOrd="4" destOrd="0" presId="urn:microsoft.com/office/officeart/2018/2/layout/IconVerticalSolidList"/>
    <dgm:cxn modelId="{A47189A8-FB7C-4E7C-A6C6-5FE268B2FAD3}" type="presParOf" srcId="{C262298B-C7F0-4F71-B3A4-98D4B9BA1A26}" destId="{2A92B7D6-6353-4AB5-8268-58D29D228F72}" srcOrd="0" destOrd="0" presId="urn:microsoft.com/office/officeart/2018/2/layout/IconVerticalSolidList"/>
    <dgm:cxn modelId="{D1082E17-DDD8-4218-9FB0-A130B063C666}" type="presParOf" srcId="{C262298B-C7F0-4F71-B3A4-98D4B9BA1A26}" destId="{4181E841-8DE7-42E3-B12A-4B625177902F}" srcOrd="1" destOrd="0" presId="urn:microsoft.com/office/officeart/2018/2/layout/IconVerticalSolidList"/>
    <dgm:cxn modelId="{E79A2A86-A091-42A5-9298-BF83C92BF6B9}" type="presParOf" srcId="{C262298B-C7F0-4F71-B3A4-98D4B9BA1A26}" destId="{6DEF08AB-19DB-4F77-AED5-CC71C81E5B30}" srcOrd="2" destOrd="0" presId="urn:microsoft.com/office/officeart/2018/2/layout/IconVerticalSolidList"/>
    <dgm:cxn modelId="{D3F0088E-8FF3-4B86-8008-8361FC41F5C2}" type="presParOf" srcId="{C262298B-C7F0-4F71-B3A4-98D4B9BA1A26}" destId="{00089158-6659-4355-9464-AAA272974A2F}" srcOrd="3" destOrd="0" presId="urn:microsoft.com/office/officeart/2018/2/layout/IconVerticalSolidList"/>
    <dgm:cxn modelId="{91B034A4-B496-401D-9E0C-50FF94387025}" type="presParOf" srcId="{D6CEEA1A-F8F7-4A32-B5E5-CA9630747980}" destId="{BD5209A0-B0FE-480E-9951-233097BB259A}" srcOrd="5" destOrd="0" presId="urn:microsoft.com/office/officeart/2018/2/layout/IconVerticalSolidList"/>
    <dgm:cxn modelId="{A14A8CDA-36C8-4217-BF6E-FE76772CA38E}" type="presParOf" srcId="{D6CEEA1A-F8F7-4A32-B5E5-CA9630747980}" destId="{0A78C38D-87E7-46EE-966D-C303FF257D66}" srcOrd="6" destOrd="0" presId="urn:microsoft.com/office/officeart/2018/2/layout/IconVerticalSolidList"/>
    <dgm:cxn modelId="{57BA0711-1006-42D6-8A67-D2378C15C88C}" type="presParOf" srcId="{0A78C38D-87E7-46EE-966D-C303FF257D66}" destId="{E05105BC-7485-48FD-B305-FE4674EEE372}" srcOrd="0" destOrd="0" presId="urn:microsoft.com/office/officeart/2018/2/layout/IconVerticalSolidList"/>
    <dgm:cxn modelId="{621C4155-B8A8-473C-AF08-C2BDD1BD5F88}" type="presParOf" srcId="{0A78C38D-87E7-46EE-966D-C303FF257D66}" destId="{4FDD1B18-C1A2-4C09-8CAD-9ACBC7C26327}" srcOrd="1" destOrd="0" presId="urn:microsoft.com/office/officeart/2018/2/layout/IconVerticalSolidList"/>
    <dgm:cxn modelId="{C0736B80-A164-4C9B-8280-7EFB90A1A1F7}" type="presParOf" srcId="{0A78C38D-87E7-46EE-966D-C303FF257D66}" destId="{4EF66F9B-6CD4-49D6-BC81-05334E730E89}" srcOrd="2" destOrd="0" presId="urn:microsoft.com/office/officeart/2018/2/layout/IconVerticalSolidList"/>
    <dgm:cxn modelId="{86915F0F-2AFE-46C2-A1AA-97F2EF05C1FB}" type="presParOf" srcId="{0A78C38D-87E7-46EE-966D-C303FF257D66}" destId="{6122D684-2ADF-4754-9C2B-928AB472A10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641D6-C98A-4367-B7F0-42F77AEFD0FA}">
      <dsp:nvSpPr>
        <dsp:cNvPr id="0" name=""/>
        <dsp:cNvSpPr/>
      </dsp:nvSpPr>
      <dsp:spPr>
        <a:xfrm>
          <a:off x="0" y="1897"/>
          <a:ext cx="7886700" cy="961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A8B77-4482-4E07-9756-B785FA7EE9AD}">
      <dsp:nvSpPr>
        <dsp:cNvPr id="0" name=""/>
        <dsp:cNvSpPr/>
      </dsp:nvSpPr>
      <dsp:spPr>
        <a:xfrm>
          <a:off x="290922" y="218286"/>
          <a:ext cx="528950" cy="5289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53E1BF-2E5A-460A-B843-30EBA8B83E9F}">
      <dsp:nvSpPr>
        <dsp:cNvPr id="0" name=""/>
        <dsp:cNvSpPr/>
      </dsp:nvSpPr>
      <dsp:spPr>
        <a:xfrm>
          <a:off x="1110795" y="1897"/>
          <a:ext cx="67759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22300">
            <a:lnSpc>
              <a:spcPct val="90000"/>
            </a:lnSpc>
            <a:spcBef>
              <a:spcPct val="0"/>
            </a:spcBef>
            <a:spcAft>
              <a:spcPct val="35000"/>
            </a:spcAft>
            <a:buNone/>
          </a:pPr>
          <a:r>
            <a:rPr lang="en-US" sz="1400" b="1" kern="1200" dirty="0"/>
            <a:t>Phase I: </a:t>
          </a:r>
          <a:r>
            <a:rPr lang="en-US" sz="1400" kern="1200" dirty="0"/>
            <a:t>Ex Parte process runs. Based on the outcome, Members receive NOA or Renewal Packet. </a:t>
          </a:r>
        </a:p>
      </dsp:txBody>
      <dsp:txXfrm>
        <a:off x="1110795" y="1897"/>
        <a:ext cx="6775904" cy="961727"/>
      </dsp:txXfrm>
    </dsp:sp>
    <dsp:sp modelId="{B4D5BAC6-C51E-41F1-A683-366F9312F38C}">
      <dsp:nvSpPr>
        <dsp:cNvPr id="0" name=""/>
        <dsp:cNvSpPr/>
      </dsp:nvSpPr>
      <dsp:spPr>
        <a:xfrm>
          <a:off x="0" y="1204056"/>
          <a:ext cx="7886700" cy="961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8F8FA1-7BD2-411A-A077-B1353D59E3C2}">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75391-A62D-41B5-9AAA-8A32500F1632}">
      <dsp:nvSpPr>
        <dsp:cNvPr id="0" name=""/>
        <dsp:cNvSpPr/>
      </dsp:nvSpPr>
      <dsp:spPr>
        <a:xfrm>
          <a:off x="1110795" y="1204056"/>
          <a:ext cx="67759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22300">
            <a:lnSpc>
              <a:spcPct val="90000"/>
            </a:lnSpc>
            <a:spcBef>
              <a:spcPct val="0"/>
            </a:spcBef>
            <a:spcAft>
              <a:spcPct val="35000"/>
            </a:spcAft>
            <a:buNone/>
          </a:pPr>
          <a:r>
            <a:rPr lang="en-US" sz="1400" b="1" kern="1200" dirty="0"/>
            <a:t>Phase II:</a:t>
          </a:r>
          <a:r>
            <a:rPr lang="en-US" sz="1400" kern="1200" dirty="0"/>
            <a:t> Members complete and return Renewal Packets prior to their renewal date via mail, telephone, or online. CVIU processes within 30 days of receipt. </a:t>
          </a:r>
        </a:p>
      </dsp:txBody>
      <dsp:txXfrm>
        <a:off x="1110795" y="1204056"/>
        <a:ext cx="6775904" cy="961727"/>
      </dsp:txXfrm>
    </dsp:sp>
    <dsp:sp modelId="{2A92B7D6-6353-4AB5-8268-58D29D228F72}">
      <dsp:nvSpPr>
        <dsp:cNvPr id="0" name=""/>
        <dsp:cNvSpPr/>
      </dsp:nvSpPr>
      <dsp:spPr>
        <a:xfrm>
          <a:off x="0" y="2406215"/>
          <a:ext cx="7886700" cy="961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1E841-8DE7-42E3-B12A-4B625177902F}">
      <dsp:nvSpPr>
        <dsp:cNvPr id="0" name=""/>
        <dsp:cNvSpPr/>
      </dsp:nvSpPr>
      <dsp:spPr>
        <a:xfrm>
          <a:off x="285749" y="2590798"/>
          <a:ext cx="528950" cy="52895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089158-6659-4355-9464-AAA272974A2F}">
      <dsp:nvSpPr>
        <dsp:cNvPr id="0" name=""/>
        <dsp:cNvSpPr/>
      </dsp:nvSpPr>
      <dsp:spPr>
        <a:xfrm>
          <a:off x="1110795" y="2406215"/>
          <a:ext cx="67759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22300">
            <a:lnSpc>
              <a:spcPct val="90000"/>
            </a:lnSpc>
            <a:spcBef>
              <a:spcPct val="0"/>
            </a:spcBef>
            <a:spcAft>
              <a:spcPct val="35000"/>
            </a:spcAft>
            <a:buNone/>
          </a:pPr>
          <a:r>
            <a:rPr lang="en-US" sz="1400" b="1" kern="1200" dirty="0"/>
            <a:t>Phase III (Grace Period): </a:t>
          </a:r>
          <a:r>
            <a:rPr lang="en-US" sz="1400" kern="1200" dirty="0"/>
            <a:t>For</a:t>
          </a:r>
          <a:r>
            <a:rPr lang="en-US" sz="1400" b="1" kern="1200" dirty="0"/>
            <a:t> </a:t>
          </a:r>
          <a:r>
            <a:rPr lang="en-US" sz="1400" kern="1200" dirty="0"/>
            <a:t>Members who did not return their renewal packet timely, they have up to 90 days after their Medicaid coverage termination date to complete renewals and/or submit additional verification information. </a:t>
          </a:r>
        </a:p>
      </dsp:txBody>
      <dsp:txXfrm>
        <a:off x="1110795" y="2406215"/>
        <a:ext cx="6775904" cy="961727"/>
      </dsp:txXfrm>
    </dsp:sp>
    <dsp:sp modelId="{E05105BC-7485-48FD-B305-FE4674EEE372}">
      <dsp:nvSpPr>
        <dsp:cNvPr id="0" name=""/>
        <dsp:cNvSpPr/>
      </dsp:nvSpPr>
      <dsp:spPr>
        <a:xfrm>
          <a:off x="0" y="3608375"/>
          <a:ext cx="7886700" cy="961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D1B18-C1A2-4C09-8CAD-9ACBC7C26327}">
      <dsp:nvSpPr>
        <dsp:cNvPr id="0" name=""/>
        <dsp:cNvSpPr/>
      </dsp:nvSpPr>
      <dsp:spPr>
        <a:xfrm>
          <a:off x="290922" y="3824763"/>
          <a:ext cx="528950" cy="52895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22D684-2ADF-4754-9C2B-928AB472A10C}">
      <dsp:nvSpPr>
        <dsp:cNvPr id="0" name=""/>
        <dsp:cNvSpPr/>
      </dsp:nvSpPr>
      <dsp:spPr>
        <a:xfrm>
          <a:off x="1110795" y="3608375"/>
          <a:ext cx="67759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22300">
            <a:lnSpc>
              <a:spcPct val="90000"/>
            </a:lnSpc>
            <a:spcBef>
              <a:spcPct val="0"/>
            </a:spcBef>
            <a:spcAft>
              <a:spcPct val="35000"/>
            </a:spcAft>
            <a:buNone/>
          </a:pPr>
          <a:r>
            <a:rPr lang="en-US" sz="1400" b="1" kern="1200" dirty="0"/>
            <a:t>Result</a:t>
          </a:r>
          <a:r>
            <a:rPr lang="en-US" sz="1400" kern="1200" dirty="0"/>
            <a:t>: Member has coverage for another year, or their coverage is canceled.</a:t>
          </a:r>
        </a:p>
      </dsp:txBody>
      <dsp:txXfrm>
        <a:off x="1110795" y="3608375"/>
        <a:ext cx="6775904" cy="961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D45BC6-06ED-2643-8252-1DFD6828A912}" type="datetimeFigureOut">
              <a:rPr lang="en-US" smtClean="0"/>
              <a:t>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D2CEA6-3065-A641-BCB5-13F4E2021192}" type="slidenum">
              <a:rPr lang="en-US" smtClean="0"/>
              <a:t>‹#›</a:t>
            </a:fld>
            <a:endParaRPr lang="en-US"/>
          </a:p>
        </p:txBody>
      </p:sp>
    </p:spTree>
    <p:extLst>
      <p:ext uri="{BB962C8B-B14F-4D97-AF65-F5344CB8AC3E}">
        <p14:creationId xmlns:p14="http://schemas.microsoft.com/office/powerpoint/2010/main" val="2971637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8EB6A-C411-4EF5-BAFE-2931333655E7}" type="datetimeFigureOut">
              <a:rPr lang="en-US" smtClean="0"/>
              <a:pPr/>
              <a:t>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3D799-B0FF-4327-BF61-5E69ECE97ECF}" type="slidenum">
              <a:rPr lang="en-US" smtClean="0"/>
              <a:pPr/>
              <a:t>‹#›</a:t>
            </a:fld>
            <a:endParaRPr lang="en-US"/>
          </a:p>
        </p:txBody>
      </p:sp>
    </p:spTree>
    <p:extLst>
      <p:ext uri="{BB962C8B-B14F-4D97-AF65-F5344CB8AC3E}">
        <p14:creationId xmlns:p14="http://schemas.microsoft.com/office/powerpoint/2010/main" val="3400573"/>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dirty="0">
                <a:solidFill>
                  <a:srgbClr val="5F5F5F"/>
                </a:solidFill>
              </a:rPr>
              <a:t>An evaluation of Medicaid eligibility must be completed every 12 months. The scope of renewals is limited to information that is necessary to determine ongoing eligibility and that relates to circumstances that are subject to change, such as income and resources. Verification of information that is not subject to change, such as the date of birth and SSN, is not required at renewal, unless it has not been verified previously.</a:t>
            </a:r>
          </a:p>
          <a:p>
            <a:pPr marL="0" indent="0">
              <a:buNone/>
            </a:pPr>
            <a:r>
              <a:rPr lang="en-US" dirty="0">
                <a:solidFill>
                  <a:srgbClr val="5F5F5F"/>
                </a:solidFill>
              </a:rPr>
              <a:t>An incarcerated individual who has active Medicaid coverage must have his/her Medicaid coverage reviewed annually for continual coverage. On the next few slides, we will complete an overview of the phases of the Renewal Process and how it pertains to incarcerated individuals.</a:t>
            </a:r>
          </a:p>
          <a:p>
            <a:endParaRPr lang="en-US" dirty="0"/>
          </a:p>
        </p:txBody>
      </p:sp>
      <p:sp>
        <p:nvSpPr>
          <p:cNvPr id="4" name="Slide Number Placeholder 3"/>
          <p:cNvSpPr>
            <a:spLocks noGrp="1"/>
          </p:cNvSpPr>
          <p:nvPr>
            <p:ph type="sldNum" sz="quarter" idx="5"/>
          </p:nvPr>
        </p:nvSpPr>
        <p:spPr/>
        <p:txBody>
          <a:bodyPr/>
          <a:lstStyle/>
          <a:p>
            <a:fld id="{7363D799-B0FF-4327-BF61-5E69ECE97ECF}" type="slidenum">
              <a:rPr lang="en-US" smtClean="0"/>
              <a:pPr/>
              <a:t>2</a:t>
            </a:fld>
            <a:endParaRPr lang="en-US"/>
          </a:p>
        </p:txBody>
      </p:sp>
    </p:spTree>
    <p:extLst>
      <p:ext uri="{BB962C8B-B14F-4D97-AF65-F5344CB8AC3E}">
        <p14:creationId xmlns:p14="http://schemas.microsoft.com/office/powerpoint/2010/main" val="73504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63D799-B0FF-4327-BF61-5E69ECE97ECF}" type="slidenum">
              <a:rPr lang="en-US" smtClean="0"/>
              <a:pPr/>
              <a:t>4</a:t>
            </a:fld>
            <a:endParaRPr lang="en-US"/>
          </a:p>
        </p:txBody>
      </p:sp>
    </p:spTree>
    <p:extLst>
      <p:ext uri="{BB962C8B-B14F-4D97-AF65-F5344CB8AC3E}">
        <p14:creationId xmlns:p14="http://schemas.microsoft.com/office/powerpoint/2010/main" val="39635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rgbClr val="5F5F5F"/>
                </a:solidFill>
                <a:ea typeface="Calibri" panose="020F0502020204030204" pitchFamily="34" charset="0"/>
                <a:cs typeface="Times New Roman" panose="02020603050405020304" pitchFamily="18" charset="0"/>
              </a:rPr>
              <a:t>On the month in which Unwinding is confirmed to be ending, cases with a review date of 60 days from the current month will be set to run through Ex </a:t>
            </a:r>
            <a:r>
              <a:rPr lang="en-US" sz="1800" dirty="0">
                <a:solidFill>
                  <a:srgbClr val="5F5F5F"/>
                </a:solidFill>
                <a:ea typeface="Calibri" panose="020F0502020204030204" pitchFamily="34" charset="0"/>
                <a:cs typeface="Times New Roman" panose="02020603050405020304" pitchFamily="18" charset="0"/>
              </a:rPr>
              <a:t>Parte</a:t>
            </a:r>
            <a:r>
              <a:rPr lang="en-US" dirty="0">
                <a:solidFill>
                  <a:srgbClr val="5F5F5F"/>
                </a:solidFill>
                <a:ea typeface="Calibri" panose="020F0502020204030204" pitchFamily="34" charset="0"/>
                <a:cs typeface="Times New Roman" panose="02020603050405020304" pitchFamily="18" charset="0"/>
              </a:rPr>
              <a:t>, which is the automated renewal process. Ex Parte processing runs on the Saturday </a:t>
            </a:r>
            <a:r>
              <a:rPr lang="en-US" b="1" i="1" dirty="0">
                <a:solidFill>
                  <a:srgbClr val="5F5F5F"/>
                </a:solidFill>
                <a:ea typeface="Calibri" panose="020F0502020204030204" pitchFamily="34" charset="0"/>
                <a:cs typeface="Times New Roman" panose="02020603050405020304" pitchFamily="18" charset="0"/>
              </a:rPr>
              <a:t>after the 16</a:t>
            </a:r>
            <a:r>
              <a:rPr lang="en-US" b="1" i="1" baseline="30000" dirty="0">
                <a:solidFill>
                  <a:srgbClr val="5F5F5F"/>
                </a:solidFill>
                <a:ea typeface="Calibri" panose="020F0502020204030204" pitchFamily="34" charset="0"/>
                <a:cs typeface="Times New Roman" panose="02020603050405020304" pitchFamily="18" charset="0"/>
              </a:rPr>
              <a:t>th</a:t>
            </a:r>
            <a:r>
              <a:rPr lang="en-US" dirty="0">
                <a:solidFill>
                  <a:srgbClr val="5F5F5F"/>
                </a:solidFill>
                <a:ea typeface="Calibri" panose="020F0502020204030204" pitchFamily="34" charset="0"/>
                <a:cs typeface="Times New Roman" panose="02020603050405020304" pitchFamily="18" charset="0"/>
              </a:rPr>
              <a:t> of the month in VaCMS.</a:t>
            </a:r>
            <a:endParaRPr lang="en-US" dirty="0">
              <a:solidFill>
                <a:srgbClr val="5F5F5F"/>
              </a:solidFill>
            </a:endParaRPr>
          </a:p>
          <a:p>
            <a:r>
              <a:rPr lang="en-US" dirty="0">
                <a:solidFill>
                  <a:srgbClr val="5F5F5F"/>
                </a:solidFill>
                <a:ea typeface="Calibri" panose="020F0502020204030204" pitchFamily="34" charset="0"/>
                <a:cs typeface="Times New Roman" panose="02020603050405020304" pitchFamily="18" charset="0"/>
              </a:rPr>
              <a:t>If the case passes Ex Parte, a NOA is generated and mailed to the address on file and the member’s coverage is extended.</a:t>
            </a:r>
          </a:p>
          <a:p>
            <a:r>
              <a:rPr lang="en-US" dirty="0">
                <a:solidFill>
                  <a:srgbClr val="5F5F5F"/>
                </a:solidFill>
                <a:ea typeface="Calibri" panose="020F0502020204030204" pitchFamily="34" charset="0"/>
                <a:cs typeface="Times New Roman" panose="02020603050405020304" pitchFamily="18" charset="0"/>
              </a:rPr>
              <a:t>If the case fails Ex Parte, a renewal packet will be generated and mailed to the mailing address in VaCMS on the Monday following the Ex Parte run.</a:t>
            </a:r>
          </a:p>
          <a:p>
            <a:pPr lvl="1"/>
            <a:r>
              <a:rPr lang="en-US" dirty="0">
                <a:solidFill>
                  <a:srgbClr val="5F5F5F"/>
                </a:solidFill>
                <a:ea typeface="Calibri" panose="020F0502020204030204" pitchFamily="34" charset="0"/>
                <a:cs typeface="Times New Roman" panose="02020603050405020304" pitchFamily="18" charset="0"/>
              </a:rPr>
              <a:t>Ex Parte processing for the incarcerated population, on average, yield a </a:t>
            </a:r>
            <a:r>
              <a:rPr lang="en-US" b="1" i="1" dirty="0">
                <a:solidFill>
                  <a:srgbClr val="5F5F5F"/>
                </a:solidFill>
                <a:ea typeface="Calibri" panose="020F0502020204030204" pitchFamily="34" charset="0"/>
                <a:cs typeface="Times New Roman" panose="02020603050405020304" pitchFamily="18" charset="0"/>
              </a:rPr>
              <a:t>74%</a:t>
            </a:r>
            <a:r>
              <a:rPr lang="en-US" dirty="0">
                <a:solidFill>
                  <a:srgbClr val="5F5F5F"/>
                </a:solidFill>
                <a:ea typeface="Calibri" panose="020F0502020204030204" pitchFamily="34" charset="0"/>
                <a:cs typeface="Times New Roman" panose="02020603050405020304" pitchFamily="18" charset="0"/>
              </a:rPr>
              <a:t> success rate.</a:t>
            </a:r>
          </a:p>
          <a:p>
            <a:endParaRPr lang="en-US" dirty="0"/>
          </a:p>
        </p:txBody>
      </p:sp>
      <p:sp>
        <p:nvSpPr>
          <p:cNvPr id="4" name="Slide Number Placeholder 3"/>
          <p:cNvSpPr>
            <a:spLocks noGrp="1"/>
          </p:cNvSpPr>
          <p:nvPr>
            <p:ph type="sldNum" sz="quarter" idx="5"/>
          </p:nvPr>
        </p:nvSpPr>
        <p:spPr/>
        <p:txBody>
          <a:bodyPr/>
          <a:lstStyle/>
          <a:p>
            <a:fld id="{7363D799-B0FF-4327-BF61-5E69ECE97ECF}" type="slidenum">
              <a:rPr lang="en-US" smtClean="0"/>
              <a:pPr/>
              <a:t>5</a:t>
            </a:fld>
            <a:endParaRPr lang="en-US"/>
          </a:p>
        </p:txBody>
      </p:sp>
    </p:spTree>
    <p:extLst>
      <p:ext uri="{BB962C8B-B14F-4D97-AF65-F5344CB8AC3E}">
        <p14:creationId xmlns:p14="http://schemas.microsoft.com/office/powerpoint/2010/main" val="354684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a:solidFill>
                  <a:srgbClr val="5F5F5F"/>
                </a:solidFill>
                <a:effectLst/>
                <a:ea typeface="Calibri" panose="020F0502020204030204" pitchFamily="34" charset="0"/>
                <a:cs typeface="Times New Roman" panose="02020603050405020304" pitchFamily="18" charset="0"/>
              </a:rPr>
              <a:t>Once the Renewal Packet is received, a telephonic, paper, or online renewal must be completed. </a:t>
            </a:r>
          </a:p>
          <a:p>
            <a:r>
              <a:rPr lang="en-US" sz="1800" dirty="0">
                <a:solidFill>
                  <a:srgbClr val="5F5F5F"/>
                </a:solidFill>
                <a:ea typeface="Calibri" panose="020F0502020204030204" pitchFamily="34" charset="0"/>
                <a:cs typeface="Times New Roman" panose="02020603050405020304" pitchFamily="18" charset="0"/>
              </a:rPr>
              <a:t>Paper Renewals may be submitted to the CVIU Eligibility Inbox</a:t>
            </a:r>
          </a:p>
          <a:p>
            <a:r>
              <a:rPr lang="en-US" sz="1800" dirty="0">
                <a:solidFill>
                  <a:srgbClr val="5F5F5F"/>
                </a:solidFill>
                <a:effectLst/>
                <a:ea typeface="Calibri" panose="020F0502020204030204" pitchFamily="34" charset="0"/>
                <a:cs typeface="Times New Roman" panose="02020603050405020304" pitchFamily="18" charset="0"/>
              </a:rPr>
              <a:t>Once the renewal has been received, the Eligibility Unit is to process the renewal prior to the 15</a:t>
            </a:r>
            <a:r>
              <a:rPr lang="en-US" sz="1800" baseline="30000" dirty="0">
                <a:solidFill>
                  <a:srgbClr val="5F5F5F"/>
                </a:solidFill>
                <a:effectLst/>
                <a:ea typeface="Calibri" panose="020F0502020204030204" pitchFamily="34" charset="0"/>
                <a:cs typeface="Times New Roman" panose="02020603050405020304" pitchFamily="18" charset="0"/>
              </a:rPr>
              <a:t>th</a:t>
            </a:r>
            <a:r>
              <a:rPr lang="en-US" sz="1800" dirty="0">
                <a:solidFill>
                  <a:srgbClr val="5F5F5F"/>
                </a:solidFill>
                <a:effectLst/>
                <a:ea typeface="Calibri" panose="020F0502020204030204" pitchFamily="34" charset="0"/>
                <a:cs typeface="Times New Roman" panose="02020603050405020304" pitchFamily="18" charset="0"/>
              </a:rPr>
              <a:t> of the month in which the renewal is due.</a:t>
            </a:r>
          </a:p>
          <a:p>
            <a:pPr marL="457200" lvl="1" indent="0">
              <a:lnSpc>
                <a:spcPct val="107000"/>
              </a:lnSpc>
              <a:spcBef>
                <a:spcPts val="0"/>
              </a:spcBef>
              <a:buNone/>
            </a:pPr>
            <a:endParaRPr lang="en-US" sz="1800" dirty="0">
              <a:solidFill>
                <a:srgbClr val="5F5F5F"/>
              </a:solidFill>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1800" b="1" i="1" dirty="0">
                <a:solidFill>
                  <a:srgbClr val="5F5F5F"/>
                </a:solidFill>
                <a:ea typeface="Calibri" panose="020F0502020204030204" pitchFamily="34" charset="0"/>
                <a:cs typeface="Times New Roman" panose="02020603050405020304" pitchFamily="18" charset="0"/>
              </a:rPr>
              <a:t>Note: </a:t>
            </a:r>
            <a:r>
              <a:rPr lang="en-US" sz="1800" dirty="0">
                <a:solidFill>
                  <a:srgbClr val="5F5F5F"/>
                </a:solidFill>
                <a:effectLst/>
                <a:ea typeface="Calibri" panose="020F0502020204030204" pitchFamily="34" charset="0"/>
                <a:cs typeface="Times New Roman" panose="02020603050405020304" pitchFamily="18" charset="0"/>
              </a:rPr>
              <a:t>To ensure that all renewals submitted are processed timely, we’d like to work with facilities to have all renewals submitted one month prior to the renewal due date.</a:t>
            </a:r>
          </a:p>
          <a:p>
            <a:pPr marL="457200" lvl="1" indent="0">
              <a:lnSpc>
                <a:spcPct val="107000"/>
              </a:lnSpc>
              <a:spcBef>
                <a:spcPts val="0"/>
              </a:spcBef>
              <a:buNone/>
            </a:pPr>
            <a:r>
              <a:rPr lang="en-US" sz="1800" b="1" i="1" dirty="0">
                <a:solidFill>
                  <a:srgbClr val="5F5F5F"/>
                </a:solidFill>
                <a:ea typeface="Calibri" panose="020F0502020204030204" pitchFamily="34" charset="0"/>
                <a:cs typeface="Times New Roman" panose="02020603050405020304" pitchFamily="18" charset="0"/>
              </a:rPr>
              <a:t>Ex: </a:t>
            </a:r>
            <a:r>
              <a:rPr lang="en-US" sz="1800" dirty="0">
                <a:solidFill>
                  <a:srgbClr val="5F5F5F"/>
                </a:solidFill>
                <a:ea typeface="Calibri" panose="020F0502020204030204" pitchFamily="34" charset="0"/>
                <a:cs typeface="Times New Roman" panose="02020603050405020304" pitchFamily="18" charset="0"/>
              </a:rPr>
              <a:t>Renewals with a due date of 9/30/2022 should be submitted by 8/31/2022, at the latest.</a:t>
            </a:r>
            <a:endParaRPr lang="en-US" sz="1800" b="1" i="1" dirty="0">
              <a:solidFill>
                <a:srgbClr val="5F5F5F"/>
              </a:solidFill>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63D799-B0FF-4327-BF61-5E69ECE97ECF}" type="slidenum">
              <a:rPr lang="en-US" smtClean="0"/>
              <a:pPr/>
              <a:t>6</a:t>
            </a:fld>
            <a:endParaRPr lang="en-US"/>
          </a:p>
        </p:txBody>
      </p:sp>
    </p:spTree>
    <p:extLst>
      <p:ext uri="{BB962C8B-B14F-4D97-AF65-F5344CB8AC3E}">
        <p14:creationId xmlns:p14="http://schemas.microsoft.com/office/powerpoint/2010/main" val="2600426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4000" r="999" b="1173"/>
          <a:stretch/>
        </p:blipFill>
        <p:spPr>
          <a:xfrm>
            <a:off x="0" y="0"/>
            <a:ext cx="9144000" cy="6777567"/>
          </a:xfrm>
          <a:prstGeom prst="rect">
            <a:avLst/>
          </a:prstGeom>
        </p:spPr>
      </p:pic>
      <p:pic>
        <p:nvPicPr>
          <p:cNvPr id="15" name="Picture 14"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sp>
        <p:nvSpPr>
          <p:cNvPr id="3" name="Subtitle 2"/>
          <p:cNvSpPr>
            <a:spLocks noGrp="1"/>
          </p:cNvSpPr>
          <p:nvPr>
            <p:ph type="subTitle" idx="1"/>
          </p:nvPr>
        </p:nvSpPr>
        <p:spPr>
          <a:xfrm>
            <a:off x="4953000" y="23622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sp>
        <p:nvSpPr>
          <p:cNvPr id="16" name="Text Placeholder 15"/>
          <p:cNvSpPr>
            <a:spLocks noGrp="1"/>
          </p:cNvSpPr>
          <p:nvPr>
            <p:ph type="body" sz="quarter" idx="10" hasCustomPrompt="1"/>
          </p:nvPr>
        </p:nvSpPr>
        <p:spPr>
          <a:xfrm>
            <a:off x="4919202" y="3886200"/>
            <a:ext cx="3886200" cy="406400"/>
          </a:xfrm>
        </p:spPr>
        <p:txBody>
          <a:bodyPr>
            <a:noAutofit/>
          </a:bodyPr>
          <a:lstStyle>
            <a:lvl1pPr marL="0" indent="0" algn="r">
              <a:buNone/>
              <a:defRPr sz="1600" b="0" i="1" cap="none" baseline="0"/>
            </a:lvl1pPr>
          </a:lstStyle>
          <a:p>
            <a:pPr lvl="0"/>
            <a:r>
              <a:rPr lang="en-US" dirty="0"/>
              <a:t>Click to edit master text styles</a:t>
            </a:r>
          </a:p>
        </p:txBody>
      </p:sp>
      <p:sp>
        <p:nvSpPr>
          <p:cNvPr id="14"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7" name="Picture 16" descr="HD-PP-temp-top-bar.png"/>
          <p:cNvPicPr>
            <a:picLocks noChangeAspect="1"/>
          </p:cNvPicPr>
          <p:nvPr userDrawn="1"/>
        </p:nvPicPr>
        <p:blipFill rotWithShape="1">
          <a:blip r:embed="rId5">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Tree>
    <p:extLst>
      <p:ext uri="{BB962C8B-B14F-4D97-AF65-F5344CB8AC3E}">
        <p14:creationId xmlns:p14="http://schemas.microsoft.com/office/powerpoint/2010/main" val="26163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8291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91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0600"/>
            <a:ext cx="2949178" cy="10668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1600"/>
            </a:lvl1pPr>
            <a:lvl2pPr>
              <a:defRPr sz="1400"/>
            </a:lvl2pPr>
            <a:lvl3pPr>
              <a:defRPr sz="14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40580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0600"/>
            <a:ext cx="2949178" cy="1066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20233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s46796986_HD.jpg"/>
          <p:cNvPicPr>
            <a:picLocks noChangeAspect="1"/>
          </p:cNvPicPr>
          <p:nvPr userDrawn="1"/>
        </p:nvPicPr>
        <p:blipFill rotWithShape="1">
          <a:blip r:embed="rId2">
            <a:extLst>
              <a:ext uri="{28A0092B-C50C-407E-A947-70E740481C1C}">
                <a14:useLocalDpi xmlns:a14="http://schemas.microsoft.com/office/drawing/2010/main" val="0"/>
              </a:ext>
            </a:extLst>
          </a:blip>
          <a:srcRect l="8834" r="16166"/>
          <a:stretch/>
        </p:blipFill>
        <p:spPr>
          <a:xfrm>
            <a:off x="0" y="0"/>
            <a:ext cx="9144000" cy="6858000"/>
          </a:xfrm>
          <a:prstGeom prst="rect">
            <a:avLst/>
          </a:prstGeom>
        </p:spPr>
      </p:pic>
      <p:pic>
        <p:nvPicPr>
          <p:cNvPr id="17" name="Picture 16"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0" name="Picture 9"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pic>
        <p:nvPicPr>
          <p:cNvPr id="13" name="Picture 12" descr="HD-PP-temp-btm-line.png"/>
          <p:cNvPicPr>
            <a:picLocks noChangeAspect="1"/>
          </p:cNvPicPr>
          <p:nvPr userDrawn="1"/>
        </p:nvPicPr>
        <p:blipFill rotWithShape="1">
          <a:blip r:embed="rId5">
            <a:extLst>
              <a:ext uri="{28A0092B-C50C-407E-A947-70E740481C1C}">
                <a14:useLocalDpi xmlns:a14="http://schemas.microsoft.com/office/drawing/2010/main" val="0"/>
              </a:ext>
            </a:extLst>
          </a:blip>
          <a:srcRect l="8415" t="1" r="19471" b="-3"/>
          <a:stretch/>
        </p:blipFill>
        <p:spPr>
          <a:xfrm>
            <a:off x="0" y="6765543"/>
            <a:ext cx="9144000" cy="92457"/>
          </a:xfrm>
          <a:prstGeom prst="rect">
            <a:avLst/>
          </a:prstGeom>
        </p:spPr>
      </p:pic>
      <p:sp>
        <p:nvSpPr>
          <p:cNvPr id="16"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8" name="Picture 17" descr="HD-PP-temp-top-bar.png"/>
          <p:cNvPicPr>
            <a:picLocks noChangeAspect="1"/>
          </p:cNvPicPr>
          <p:nvPr userDrawn="1"/>
        </p:nvPicPr>
        <p:blipFill rotWithShape="1">
          <a:blip r:embed="rId6">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12" name="Subtitle 2"/>
          <p:cNvSpPr>
            <a:spLocks noGrp="1"/>
          </p:cNvSpPr>
          <p:nvPr>
            <p:ph type="subTitle" idx="1"/>
          </p:nvPr>
        </p:nvSpPr>
        <p:spPr>
          <a:xfrm>
            <a:off x="4953000" y="23622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Text Placeholder 15"/>
          <p:cNvSpPr>
            <a:spLocks noGrp="1"/>
          </p:cNvSpPr>
          <p:nvPr>
            <p:ph type="body" sz="quarter" idx="10" hasCustomPrompt="1"/>
          </p:nvPr>
        </p:nvSpPr>
        <p:spPr>
          <a:xfrm>
            <a:off x="4919202" y="3886200"/>
            <a:ext cx="3886200" cy="406400"/>
          </a:xfrm>
        </p:spPr>
        <p:txBody>
          <a:bodyPr>
            <a:noAutofit/>
          </a:bodyPr>
          <a:lstStyle>
            <a:lvl1pPr marL="0" indent="0" algn="r">
              <a:buNone/>
              <a:defRPr sz="1600" b="0" i="1" cap="none" baseline="0"/>
            </a:lvl1pPr>
          </a:lstStyle>
          <a:p>
            <a:pPr lvl="0"/>
            <a:r>
              <a:rPr lang="en-US" dirty="0"/>
              <a:t>Click to edit master text styles</a:t>
            </a:r>
          </a:p>
        </p:txBody>
      </p:sp>
    </p:spTree>
    <p:extLst>
      <p:ext uri="{BB962C8B-B14F-4D97-AF65-F5344CB8AC3E}">
        <p14:creationId xmlns:p14="http://schemas.microsoft.com/office/powerpoint/2010/main" val="222491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4" name="Picture 13" descr="s77287444_HD.jpg"/>
          <p:cNvPicPr>
            <a:picLocks noChangeAspect="1"/>
          </p:cNvPicPr>
          <p:nvPr userDrawn="1"/>
        </p:nvPicPr>
        <p:blipFill rotWithShape="1">
          <a:blip r:embed="rId2">
            <a:extLst>
              <a:ext uri="{28A0092B-C50C-407E-A947-70E740481C1C}">
                <a14:useLocalDpi xmlns:a14="http://schemas.microsoft.com/office/drawing/2010/main" val="0"/>
              </a:ext>
            </a:extLst>
          </a:blip>
          <a:srcRect l="34221"/>
          <a:stretch/>
        </p:blipFill>
        <p:spPr>
          <a:xfrm>
            <a:off x="0" y="131010"/>
            <a:ext cx="7777480" cy="6650790"/>
          </a:xfrm>
          <a:prstGeom prst="rect">
            <a:avLst/>
          </a:prstGeom>
        </p:spPr>
      </p:pic>
      <p:sp>
        <p:nvSpPr>
          <p:cNvPr id="4" name="Rectangle 3"/>
          <p:cNvSpPr/>
          <p:nvPr userDrawn="1"/>
        </p:nvSpPr>
        <p:spPr>
          <a:xfrm>
            <a:off x="7162800" y="0"/>
            <a:ext cx="1981200" cy="678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2" name="Picture 11"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pic>
        <p:nvPicPr>
          <p:cNvPr id="13" name="Picture 12" descr="HD-PP-temp-btm-line.png"/>
          <p:cNvPicPr>
            <a:picLocks noChangeAspect="1"/>
          </p:cNvPicPr>
          <p:nvPr userDrawn="1"/>
        </p:nvPicPr>
        <p:blipFill rotWithShape="1">
          <a:blip r:embed="rId5">
            <a:extLst>
              <a:ext uri="{28A0092B-C50C-407E-A947-70E740481C1C}">
                <a14:useLocalDpi xmlns:a14="http://schemas.microsoft.com/office/drawing/2010/main" val="0"/>
              </a:ext>
            </a:extLst>
          </a:blip>
          <a:srcRect l="8415" t="1" r="19471" b="-3"/>
          <a:stretch/>
        </p:blipFill>
        <p:spPr>
          <a:xfrm>
            <a:off x="0" y="6765543"/>
            <a:ext cx="9144000" cy="92457"/>
          </a:xfrm>
          <a:prstGeom prst="rect">
            <a:avLst/>
          </a:prstGeom>
        </p:spPr>
      </p:pic>
      <p:sp>
        <p:nvSpPr>
          <p:cNvPr id="16"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20" name="Picture 19" descr="HD-PP-temp-top-bar.png"/>
          <p:cNvPicPr>
            <a:picLocks noChangeAspect="1"/>
          </p:cNvPicPr>
          <p:nvPr userDrawn="1"/>
        </p:nvPicPr>
        <p:blipFill rotWithShape="1">
          <a:blip r:embed="rId6">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11" name="Subtitle 2"/>
          <p:cNvSpPr>
            <a:spLocks noGrp="1"/>
          </p:cNvSpPr>
          <p:nvPr>
            <p:ph type="subTitle" idx="1"/>
          </p:nvPr>
        </p:nvSpPr>
        <p:spPr>
          <a:xfrm>
            <a:off x="4953000" y="25654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5" name="Text Placeholder 15"/>
          <p:cNvSpPr>
            <a:spLocks noGrp="1"/>
          </p:cNvSpPr>
          <p:nvPr>
            <p:ph type="body" sz="quarter" idx="10" hasCustomPrompt="1"/>
          </p:nvPr>
        </p:nvSpPr>
        <p:spPr>
          <a:xfrm>
            <a:off x="4919202" y="4089400"/>
            <a:ext cx="3886200" cy="406400"/>
          </a:xfrm>
        </p:spPr>
        <p:txBody>
          <a:bodyPr>
            <a:noAutofit/>
          </a:bodyPr>
          <a:lstStyle>
            <a:lvl1pPr marL="0" indent="0" algn="r">
              <a:buNone/>
              <a:defRPr sz="1600" b="0" i="1" cap="none" baseline="0"/>
            </a:lvl1pPr>
          </a:lstStyle>
          <a:p>
            <a:pPr lvl="0"/>
            <a:r>
              <a:rPr lang="en-US" dirty="0"/>
              <a:t>Click to edit master text styles</a:t>
            </a:r>
          </a:p>
        </p:txBody>
      </p:sp>
    </p:spTree>
    <p:extLst>
      <p:ext uri="{BB962C8B-B14F-4D97-AF65-F5344CB8AC3E}">
        <p14:creationId xmlns:p14="http://schemas.microsoft.com/office/powerpoint/2010/main" val="197505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descr="i43031504-HD.jpg"/>
          <p:cNvPicPr>
            <a:picLocks noChangeAspect="1"/>
          </p:cNvPicPr>
          <p:nvPr userDrawn="1"/>
        </p:nvPicPr>
        <p:blipFill rotWithShape="1">
          <a:blip r:embed="rId2">
            <a:extLst>
              <a:ext uri="{28A0092B-C50C-407E-A947-70E740481C1C}">
                <a14:useLocalDpi xmlns:a14="http://schemas.microsoft.com/office/drawing/2010/main" val="0"/>
              </a:ext>
            </a:extLst>
          </a:blip>
          <a:srcRect l="14744" r="8333"/>
          <a:stretch/>
        </p:blipFill>
        <p:spPr>
          <a:xfrm>
            <a:off x="0" y="78570"/>
            <a:ext cx="9144000" cy="6693524"/>
          </a:xfrm>
          <a:prstGeom prst="rect">
            <a:avLst/>
          </a:prstGeom>
        </p:spPr>
      </p:pic>
      <p:pic>
        <p:nvPicPr>
          <p:cNvPr id="14" name="Picture 13"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0" name="Picture 9"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pic>
        <p:nvPicPr>
          <p:cNvPr id="12" name="Picture 11" descr="HD-PP-temp-btm-line.png"/>
          <p:cNvPicPr>
            <a:picLocks noChangeAspect="1"/>
          </p:cNvPicPr>
          <p:nvPr userDrawn="1"/>
        </p:nvPicPr>
        <p:blipFill rotWithShape="1">
          <a:blip r:embed="rId5">
            <a:extLst>
              <a:ext uri="{28A0092B-C50C-407E-A947-70E740481C1C}">
                <a14:useLocalDpi xmlns:a14="http://schemas.microsoft.com/office/drawing/2010/main" val="0"/>
              </a:ext>
            </a:extLst>
          </a:blip>
          <a:srcRect l="8415" t="1" r="19471" b="-3"/>
          <a:stretch/>
        </p:blipFill>
        <p:spPr>
          <a:xfrm>
            <a:off x="0" y="6765543"/>
            <a:ext cx="9144000" cy="92457"/>
          </a:xfrm>
          <a:prstGeom prst="rect">
            <a:avLst/>
          </a:prstGeom>
        </p:spPr>
      </p:pic>
      <p:sp>
        <p:nvSpPr>
          <p:cNvPr id="13"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6" name="Picture 15" descr="HD-PP-temp-top-bar.png"/>
          <p:cNvPicPr>
            <a:picLocks noChangeAspect="1"/>
          </p:cNvPicPr>
          <p:nvPr userDrawn="1"/>
        </p:nvPicPr>
        <p:blipFill rotWithShape="1">
          <a:blip r:embed="rId6">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11" name="Subtitle 2"/>
          <p:cNvSpPr>
            <a:spLocks noGrp="1"/>
          </p:cNvSpPr>
          <p:nvPr>
            <p:ph type="subTitle" idx="1"/>
          </p:nvPr>
        </p:nvSpPr>
        <p:spPr>
          <a:xfrm>
            <a:off x="4953000" y="23622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5" name="Text Placeholder 15"/>
          <p:cNvSpPr>
            <a:spLocks noGrp="1"/>
          </p:cNvSpPr>
          <p:nvPr>
            <p:ph type="body" sz="quarter" idx="10" hasCustomPrompt="1"/>
          </p:nvPr>
        </p:nvSpPr>
        <p:spPr>
          <a:xfrm>
            <a:off x="4919202" y="3886200"/>
            <a:ext cx="3886200" cy="406400"/>
          </a:xfrm>
        </p:spPr>
        <p:txBody>
          <a:bodyPr>
            <a:noAutofit/>
          </a:bodyPr>
          <a:lstStyle>
            <a:lvl1pPr marL="0" indent="0" algn="r">
              <a:buNone/>
              <a:defRPr sz="1600" b="0" i="1" cap="none" baseline="0"/>
            </a:lvl1pPr>
          </a:lstStyle>
          <a:p>
            <a:pPr lvl="0"/>
            <a:r>
              <a:rPr lang="en-US" dirty="0"/>
              <a:t>Click to edit master text styles</a:t>
            </a:r>
          </a:p>
        </p:txBody>
      </p:sp>
    </p:spTree>
    <p:extLst>
      <p:ext uri="{BB962C8B-B14F-4D97-AF65-F5344CB8AC3E}">
        <p14:creationId xmlns:p14="http://schemas.microsoft.com/office/powerpoint/2010/main" val="35191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descr="i25001076_HD.jpg"/>
          <p:cNvPicPr>
            <a:picLocks noChangeAspect="1"/>
          </p:cNvPicPr>
          <p:nvPr userDrawn="1"/>
        </p:nvPicPr>
        <p:blipFill rotWithShape="1">
          <a:blip r:embed="rId2">
            <a:extLst>
              <a:ext uri="{28A0092B-C50C-407E-A947-70E740481C1C}">
                <a14:useLocalDpi xmlns:a14="http://schemas.microsoft.com/office/drawing/2010/main" val="0"/>
              </a:ext>
            </a:extLst>
          </a:blip>
          <a:srcRect l="11708" r="10557"/>
          <a:stretch/>
        </p:blipFill>
        <p:spPr>
          <a:xfrm>
            <a:off x="1" y="152400"/>
            <a:ext cx="9144000" cy="6616700"/>
          </a:xfrm>
          <a:prstGeom prst="rect">
            <a:avLst/>
          </a:prstGeom>
        </p:spPr>
      </p:pic>
      <p:pic>
        <p:nvPicPr>
          <p:cNvPr id="16" name="Picture 15"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0" name="Picture 9"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pic>
        <p:nvPicPr>
          <p:cNvPr id="11" name="Picture 10" descr="HD-PP-temp-btm-line.png"/>
          <p:cNvPicPr>
            <a:picLocks noChangeAspect="1"/>
          </p:cNvPicPr>
          <p:nvPr userDrawn="1"/>
        </p:nvPicPr>
        <p:blipFill rotWithShape="1">
          <a:blip r:embed="rId5">
            <a:extLst>
              <a:ext uri="{28A0092B-C50C-407E-A947-70E740481C1C}">
                <a14:useLocalDpi xmlns:a14="http://schemas.microsoft.com/office/drawing/2010/main" val="0"/>
              </a:ext>
            </a:extLst>
          </a:blip>
          <a:srcRect l="8415" t="1" r="19471" b="-3"/>
          <a:stretch/>
        </p:blipFill>
        <p:spPr>
          <a:xfrm>
            <a:off x="0" y="6765543"/>
            <a:ext cx="9144000" cy="92457"/>
          </a:xfrm>
          <a:prstGeom prst="rect">
            <a:avLst/>
          </a:prstGeom>
        </p:spPr>
      </p:pic>
      <p:sp>
        <p:nvSpPr>
          <p:cNvPr id="13"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7" name="Picture 16" descr="HD-PP-temp-top-bar.png"/>
          <p:cNvPicPr>
            <a:picLocks noChangeAspect="1"/>
          </p:cNvPicPr>
          <p:nvPr userDrawn="1"/>
        </p:nvPicPr>
        <p:blipFill rotWithShape="1">
          <a:blip r:embed="rId6">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12" name="Subtitle 2"/>
          <p:cNvSpPr>
            <a:spLocks noGrp="1"/>
          </p:cNvSpPr>
          <p:nvPr>
            <p:ph type="subTitle" idx="1"/>
          </p:nvPr>
        </p:nvSpPr>
        <p:spPr>
          <a:xfrm>
            <a:off x="4953000" y="19558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Text Placeholder 15"/>
          <p:cNvSpPr>
            <a:spLocks noGrp="1"/>
          </p:cNvSpPr>
          <p:nvPr>
            <p:ph type="body" sz="quarter" idx="10" hasCustomPrompt="1"/>
          </p:nvPr>
        </p:nvSpPr>
        <p:spPr>
          <a:xfrm>
            <a:off x="4919202" y="3479800"/>
            <a:ext cx="3886200" cy="406400"/>
          </a:xfrm>
        </p:spPr>
        <p:txBody>
          <a:bodyPr>
            <a:noAutofit/>
          </a:bodyPr>
          <a:lstStyle>
            <a:lvl1pPr marL="0" indent="0" algn="r">
              <a:buNone/>
              <a:defRPr sz="1600" b="0" i="1" cap="none" baseline="0"/>
            </a:lvl1pPr>
          </a:lstStyle>
          <a:p>
            <a:pPr lvl="0"/>
            <a:r>
              <a:rPr lang="en-US" dirty="0"/>
              <a:t>Click to edit master text styles</a:t>
            </a:r>
          </a:p>
        </p:txBody>
      </p:sp>
    </p:spTree>
    <p:extLst>
      <p:ext uri="{BB962C8B-B14F-4D97-AF65-F5344CB8AC3E}">
        <p14:creationId xmlns:p14="http://schemas.microsoft.com/office/powerpoint/2010/main" val="185583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3" name="Picture 12" descr="Consulting-meeting-bg-HD.jpg"/>
          <p:cNvPicPr>
            <a:picLocks noChangeAspect="1"/>
          </p:cNvPicPr>
          <p:nvPr userDrawn="1"/>
        </p:nvPicPr>
        <p:blipFill rotWithShape="1">
          <a:blip r:embed="rId2"/>
          <a:srcRect l="17084" t="2284" r="7833" b="1111"/>
          <a:stretch/>
        </p:blipFill>
        <p:spPr>
          <a:xfrm>
            <a:off x="-10160" y="156634"/>
            <a:ext cx="9154160" cy="6625171"/>
          </a:xfrm>
          <a:prstGeom prst="rect">
            <a:avLst/>
          </a:prstGeom>
        </p:spPr>
      </p:pic>
      <p:pic>
        <p:nvPicPr>
          <p:cNvPr id="16" name="Picture 15" descr="HD-PP-temp-top-trans.png"/>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0" name="Picture 9" descr="MAXIMUS_Cornice_Tag_Black.png"/>
          <p:cNvPicPr>
            <a:picLocks noChangeAspect="1"/>
          </p:cNvPicPr>
          <p:nvPr userDrawn="1"/>
        </p:nvPicPr>
        <p:blipFill rotWithShape="1">
          <a:blip r:embed="rId4" cstate="print">
            <a:extLst>
              <a:ext uri="{28A0092B-C50C-407E-A947-70E740481C1C}">
                <a14:useLocalDpi xmlns:a14="http://schemas.microsoft.com/office/drawing/2010/main" val="0"/>
              </a:ext>
            </a:extLst>
          </a:blip>
          <a:srcRect b="8965"/>
          <a:stretch/>
        </p:blipFill>
        <p:spPr>
          <a:xfrm>
            <a:off x="7010400" y="5410200"/>
            <a:ext cx="1803959" cy="874628"/>
          </a:xfrm>
          <a:prstGeom prst="rect">
            <a:avLst/>
          </a:prstGeom>
        </p:spPr>
      </p:pic>
      <p:pic>
        <p:nvPicPr>
          <p:cNvPr id="14" name="Picture 13" descr="HD-PP-temp-btm-line.png"/>
          <p:cNvPicPr>
            <a:picLocks noChangeAspect="1"/>
          </p:cNvPicPr>
          <p:nvPr userDrawn="1"/>
        </p:nvPicPr>
        <p:blipFill rotWithShape="1">
          <a:blip r:embed="rId5">
            <a:extLst>
              <a:ext uri="{28A0092B-C50C-407E-A947-70E740481C1C}">
                <a14:useLocalDpi xmlns:a14="http://schemas.microsoft.com/office/drawing/2010/main" val="0"/>
              </a:ext>
            </a:extLst>
          </a:blip>
          <a:srcRect l="8415" t="1" r="19471" b="-3"/>
          <a:stretch/>
        </p:blipFill>
        <p:spPr>
          <a:xfrm>
            <a:off x="0" y="6765543"/>
            <a:ext cx="9144000" cy="92457"/>
          </a:xfrm>
          <a:prstGeom prst="rect">
            <a:avLst/>
          </a:prstGeom>
        </p:spPr>
      </p:pic>
      <p:sp>
        <p:nvSpPr>
          <p:cNvPr id="15"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8" name="Picture 17" descr="HD-PP-temp-top-bar.png"/>
          <p:cNvPicPr>
            <a:picLocks noChangeAspect="1"/>
          </p:cNvPicPr>
          <p:nvPr userDrawn="1"/>
        </p:nvPicPr>
        <p:blipFill rotWithShape="1">
          <a:blip r:embed="rId6">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11" name="Subtitle 2"/>
          <p:cNvSpPr>
            <a:spLocks noGrp="1"/>
          </p:cNvSpPr>
          <p:nvPr>
            <p:ph type="subTitle" idx="1"/>
          </p:nvPr>
        </p:nvSpPr>
        <p:spPr>
          <a:xfrm>
            <a:off x="4953000" y="2362200"/>
            <a:ext cx="3886200" cy="1470588"/>
          </a:xfrm>
        </p:spPr>
        <p:txBody>
          <a:bodyPr>
            <a:normAutofit/>
          </a:bodyPr>
          <a:lstStyle>
            <a:lvl1pPr marL="0" indent="0" algn="r">
              <a:spcBef>
                <a:spcPts val="0"/>
              </a:spcBef>
              <a:spcAft>
                <a:spcPts val="0"/>
              </a:spcAft>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Text Placeholder 15"/>
          <p:cNvSpPr>
            <a:spLocks noGrp="1"/>
          </p:cNvSpPr>
          <p:nvPr>
            <p:ph type="body" sz="quarter" idx="10" hasCustomPrompt="1"/>
          </p:nvPr>
        </p:nvSpPr>
        <p:spPr>
          <a:xfrm>
            <a:off x="4919202" y="3886200"/>
            <a:ext cx="3886200" cy="406400"/>
          </a:xfrm>
        </p:spPr>
        <p:txBody>
          <a:bodyPr>
            <a:noAutofit/>
          </a:bodyPr>
          <a:lstStyle>
            <a:lvl1pPr marL="0" indent="0" algn="r">
              <a:buNone/>
              <a:defRPr sz="1600" b="0" i="1" cap="none" baseline="0"/>
            </a:lvl1pPr>
          </a:lstStyle>
          <a:p>
            <a:pPr lvl="0"/>
            <a:r>
              <a:rPr lang="en-US" dirty="0"/>
              <a:t>Click to edit master text styles</a:t>
            </a:r>
          </a:p>
        </p:txBody>
      </p:sp>
    </p:spTree>
    <p:extLst>
      <p:ext uri="{BB962C8B-B14F-4D97-AF65-F5344CB8AC3E}">
        <p14:creationId xmlns:p14="http://schemas.microsoft.com/office/powerpoint/2010/main" val="87876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1"/>
            <a:ext cx="8839200" cy="5272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F781CC5C-104C-4D7E-B01D-DFC70A4D0F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259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326" y="188292"/>
            <a:ext cx="8831274" cy="6140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60326" y="990600"/>
            <a:ext cx="4320726" cy="528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1" y="990601"/>
            <a:ext cx="4343399" cy="5283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66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9606" y="990600"/>
            <a:ext cx="4326194" cy="609600"/>
          </a:xfrm>
          <a:solidFill>
            <a:schemeClr val="accent2">
              <a:lumMod val="20000"/>
              <a:lumOff val="80000"/>
            </a:schemeClr>
          </a:solidFill>
        </p:spPr>
        <p:txBody>
          <a:bodyPr anchor="ctr" anchorCtr="0"/>
          <a:lstStyle>
            <a:lvl1pPr marL="0" indent="0" algn="l">
              <a:buNone/>
              <a:defRPr sz="1600" b="1">
                <a:solidFill>
                  <a:schemeClr val="accent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64690" y="1723816"/>
            <a:ext cx="4331110" cy="4549984"/>
          </a:xfrm>
        </p:spPr>
        <p:txBody>
          <a:bodyPr/>
          <a:lstStyle>
            <a:lvl1pPr>
              <a:defRPr sz="1600"/>
            </a:lvl1pPr>
            <a:lvl2pPr>
              <a:defRPr sz="16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990600"/>
            <a:ext cx="4343400" cy="609600"/>
          </a:xfrm>
          <a:solidFill>
            <a:schemeClr val="accent3">
              <a:lumMod val="20000"/>
              <a:lumOff val="80000"/>
            </a:schemeClr>
          </a:solidFill>
        </p:spPr>
        <p:txBody>
          <a:bodyPr anchor="ctr" anchorCtr="0"/>
          <a:lstStyle>
            <a:lvl1pPr marL="0" indent="0" algn="l">
              <a:buNone/>
              <a:defRPr sz="16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8200" y="1709482"/>
            <a:ext cx="4343400" cy="4564319"/>
          </a:xfrm>
        </p:spPr>
        <p:txBody>
          <a:bodyPr/>
          <a:lstStyle>
            <a:lvl1pPr>
              <a:defRPr sz="1600"/>
            </a:lvl1pPr>
            <a:lvl2pPr>
              <a:defRPr sz="16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60326" y="188292"/>
            <a:ext cx="8831274" cy="614016"/>
          </a:xfrm>
        </p:spPr>
        <p:txBody>
          <a:bodyPr/>
          <a:lstStyle/>
          <a:p>
            <a:r>
              <a:rPr lang="en-US" dirty="0"/>
              <a:t>Click to edit Master title style</a:t>
            </a:r>
          </a:p>
        </p:txBody>
      </p:sp>
    </p:spTree>
    <p:extLst>
      <p:ext uri="{BB962C8B-B14F-4D97-AF65-F5344CB8AC3E}">
        <p14:creationId xmlns:p14="http://schemas.microsoft.com/office/powerpoint/2010/main" val="50701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15">
            <a:extLst>
              <a:ext uri="{28A0092B-C50C-407E-A947-70E740481C1C}">
                <a14:useLocalDpi xmlns:a14="http://schemas.microsoft.com/office/drawing/2010/main" val="0"/>
              </a:ext>
            </a:extLst>
          </a:blip>
          <a:srcRect r="27884"/>
          <a:stretch/>
        </p:blipFill>
        <p:spPr>
          <a:xfrm>
            <a:off x="0" y="6391656"/>
            <a:ext cx="9144000" cy="475488"/>
          </a:xfrm>
          <a:prstGeom prst="rect">
            <a:avLst/>
          </a:prstGeom>
        </p:spPr>
      </p:pic>
      <p:sp>
        <p:nvSpPr>
          <p:cNvPr id="20" name="Rounded Rectangle 19"/>
          <p:cNvSpPr/>
          <p:nvPr userDrawn="1"/>
        </p:nvSpPr>
        <p:spPr>
          <a:xfrm>
            <a:off x="4343400" y="6477000"/>
            <a:ext cx="457200" cy="228600"/>
          </a:xfrm>
          <a:prstGeom prst="roundRect">
            <a:avLst>
              <a:gd name="adj" fmla="val 50000"/>
            </a:avLst>
          </a:prstGeom>
          <a:solidFill>
            <a:srgbClr val="FFFFFF">
              <a:alpha val="7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pic>
        <p:nvPicPr>
          <p:cNvPr id="11" name="Picture 10" descr="HD-PP-temp-top-trans.png"/>
          <p:cNvPicPr>
            <a:picLocks noChangeAspect="1"/>
          </p:cNvPicPr>
          <p:nvPr/>
        </p:nvPicPr>
        <p:blipFill rotWithShape="1">
          <a:blip r:embed="rId16">
            <a:extLst>
              <a:ext uri="{28A0092B-C50C-407E-A947-70E740481C1C}">
                <a14:useLocalDpi xmlns:a14="http://schemas.microsoft.com/office/drawing/2010/main" val="0"/>
              </a:ext>
            </a:extLst>
          </a:blip>
          <a:srcRect r="27891"/>
          <a:stretch/>
        </p:blipFill>
        <p:spPr>
          <a:xfrm>
            <a:off x="0" y="104775"/>
            <a:ext cx="9144000" cy="726498"/>
          </a:xfrm>
          <a:prstGeom prst="rect">
            <a:avLst/>
          </a:prstGeom>
        </p:spPr>
      </p:pic>
      <p:pic>
        <p:nvPicPr>
          <p:cNvPr id="17" name="Picture 16" descr="HD-PP-temp-top-bar.png"/>
          <p:cNvPicPr>
            <a:picLocks noChangeAspect="1"/>
          </p:cNvPicPr>
          <p:nvPr/>
        </p:nvPicPr>
        <p:blipFill rotWithShape="1">
          <a:blip r:embed="rId17">
            <a:extLst>
              <a:ext uri="{28A0092B-C50C-407E-A947-70E740481C1C}">
                <a14:useLocalDpi xmlns:a14="http://schemas.microsoft.com/office/drawing/2010/main" val="0"/>
              </a:ext>
            </a:extLst>
          </a:blip>
          <a:srcRect t="1" r="27891" b="-1"/>
          <a:stretch/>
        </p:blipFill>
        <p:spPr>
          <a:xfrm>
            <a:off x="0" y="-1"/>
            <a:ext cx="9144000" cy="158509"/>
          </a:xfrm>
          <a:prstGeom prst="rect">
            <a:avLst/>
          </a:prstGeom>
        </p:spPr>
      </p:pic>
      <p:sp>
        <p:nvSpPr>
          <p:cNvPr id="2" name="Title Placeholder 1"/>
          <p:cNvSpPr>
            <a:spLocks noGrp="1"/>
          </p:cNvSpPr>
          <p:nvPr>
            <p:ph type="title"/>
          </p:nvPr>
        </p:nvSpPr>
        <p:spPr>
          <a:xfrm>
            <a:off x="160326" y="188292"/>
            <a:ext cx="8831274" cy="61401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990599"/>
            <a:ext cx="8839200" cy="527253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MAXIMUS_No-Cornice_White.png"/>
          <p:cNvPicPr>
            <a:picLocks noChangeAspect="1"/>
          </p:cNvPicPr>
          <p:nvPr/>
        </p:nvPicPr>
        <p:blipFill>
          <a:blip r:embed="rId18"/>
          <a:stretch>
            <a:fillRect/>
          </a:stretch>
        </p:blipFill>
        <p:spPr>
          <a:xfrm>
            <a:off x="320040" y="6477000"/>
            <a:ext cx="1402080" cy="228600"/>
          </a:xfrm>
          <a:prstGeom prst="rect">
            <a:avLst/>
          </a:prstGeom>
        </p:spPr>
      </p:pic>
      <p:sp>
        <p:nvSpPr>
          <p:cNvPr id="5" name="TextBox 4"/>
          <p:cNvSpPr txBox="1"/>
          <p:nvPr userDrawn="1"/>
        </p:nvSpPr>
        <p:spPr>
          <a:xfrm>
            <a:off x="4267200" y="6428317"/>
            <a:ext cx="609600" cy="307777"/>
          </a:xfrm>
          <a:prstGeom prst="rect">
            <a:avLst/>
          </a:prstGeom>
          <a:noFill/>
        </p:spPr>
        <p:txBody>
          <a:bodyPr wrap="square" rtlCol="0">
            <a:noAutofit/>
          </a:bodyPr>
          <a:lstStyle/>
          <a:p>
            <a:pPr algn="ctr"/>
            <a:fld id="{270A29B0-0582-9044-B486-731CFDD71EE1}" type="slidenum">
              <a:rPr lang="en-US" sz="1400" smtClean="0">
                <a:solidFill>
                  <a:srgbClr val="545487"/>
                </a:solidFill>
              </a:rPr>
              <a:t>‹#›</a:t>
            </a:fld>
            <a:endParaRPr lang="en-US" sz="1400" dirty="0">
              <a:solidFill>
                <a:srgbClr val="545487"/>
              </a:solidFill>
            </a:endParaRPr>
          </a:p>
        </p:txBody>
      </p:sp>
      <p:sp>
        <p:nvSpPr>
          <p:cNvPr id="4" name="Date Placeholder 3">
            <a:extLst>
              <a:ext uri="{FF2B5EF4-FFF2-40B4-BE49-F238E27FC236}">
                <a16:creationId xmlns:a16="http://schemas.microsoft.com/office/drawing/2014/main" id="{2413F9EC-D3F5-4E3F-BAE5-7C8035B2004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61A35-611F-4903-BD4E-D88A010E8162}" type="datetimeFigureOut">
              <a:rPr lang="en-US" smtClean="0"/>
              <a:t>2/8/2023</a:t>
            </a:fld>
            <a:endParaRPr lang="en-US"/>
          </a:p>
        </p:txBody>
      </p:sp>
      <p:sp>
        <p:nvSpPr>
          <p:cNvPr id="6" name="Footer Placeholder 5">
            <a:extLst>
              <a:ext uri="{FF2B5EF4-FFF2-40B4-BE49-F238E27FC236}">
                <a16:creationId xmlns:a16="http://schemas.microsoft.com/office/drawing/2014/main" id="{87E3B6AD-BD19-40A3-87B5-584B691480C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a:extLst>
              <a:ext uri="{FF2B5EF4-FFF2-40B4-BE49-F238E27FC236}">
                <a16:creationId xmlns:a16="http://schemas.microsoft.com/office/drawing/2014/main" id="{625D1656-CE69-42C0-8FF3-3186130A519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1A5DA-6EB7-4A5D-8D12-B64ADFEAF9F2}" type="slidenum">
              <a:rPr lang="en-US" smtClean="0"/>
              <a:t>‹#›</a:t>
            </a:fld>
            <a:endParaRPr lang="en-US"/>
          </a:p>
        </p:txBody>
      </p:sp>
    </p:spTree>
    <p:extLst>
      <p:ext uri="{BB962C8B-B14F-4D97-AF65-F5344CB8AC3E}">
        <p14:creationId xmlns:p14="http://schemas.microsoft.com/office/powerpoint/2010/main" val="286381584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73" r:id="rId4"/>
    <p:sldLayoutId id="2147483674" r:id="rId5"/>
    <p:sldLayoutId id="2147483675" r:id="rId6"/>
    <p:sldLayoutId id="2147483662" r:id="rId7"/>
    <p:sldLayoutId id="2147483664" r:id="rId8"/>
    <p:sldLayoutId id="2147483665" r:id="rId9"/>
    <p:sldLayoutId id="2147483666" r:id="rId10"/>
    <p:sldLayoutId id="2147483667" r:id="rId11"/>
    <p:sldLayoutId id="2147483668" r:id="rId12"/>
    <p:sldLayoutId id="2147483669" r:id="rId13"/>
  </p:sldLayoutIdLst>
  <p:hf hdr="0" ft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685800" rtl="0" eaLnBrk="1" latinLnBrk="0" hangingPunct="1">
        <a:lnSpc>
          <a:spcPct val="100000"/>
        </a:lnSpc>
        <a:spcBef>
          <a:spcPts val="750"/>
        </a:spcBef>
        <a:buSzPct val="110000"/>
        <a:buFont typeface="Arial" panose="020B0604020202020204" pitchFamily="34" charset="0"/>
        <a:buChar char="•"/>
        <a:defRPr sz="1600" kern="1200">
          <a:solidFill>
            <a:srgbClr val="3E3E3E"/>
          </a:solidFill>
          <a:latin typeface="+mn-lt"/>
          <a:ea typeface="+mn-ea"/>
          <a:cs typeface="+mn-cs"/>
        </a:defRPr>
      </a:lvl1pPr>
      <a:lvl2pPr marL="457200" indent="-228600" algn="l" defTabSz="685800" rtl="0" eaLnBrk="1" latinLnBrk="0" hangingPunct="1">
        <a:lnSpc>
          <a:spcPct val="100000"/>
        </a:lnSpc>
        <a:spcBef>
          <a:spcPts val="375"/>
        </a:spcBef>
        <a:buClr>
          <a:schemeClr val="accent2"/>
        </a:buClr>
        <a:buFont typeface="Wingdings" panose="05000000000000000000" pitchFamily="2" charset="2"/>
        <a:buChar char="§"/>
        <a:defRPr sz="1600" kern="1200">
          <a:solidFill>
            <a:srgbClr val="3E3E3E"/>
          </a:solidFill>
          <a:latin typeface="+mn-lt"/>
          <a:ea typeface="+mn-ea"/>
          <a:cs typeface="+mn-cs"/>
        </a:defRPr>
      </a:lvl2pPr>
      <a:lvl3pPr marL="685800" indent="-228600" algn="l" defTabSz="685800" rtl="0" eaLnBrk="1" latinLnBrk="0" hangingPunct="1">
        <a:lnSpc>
          <a:spcPct val="100000"/>
        </a:lnSpc>
        <a:spcBef>
          <a:spcPts val="375"/>
        </a:spcBef>
        <a:buClr>
          <a:schemeClr val="accent3"/>
        </a:buClr>
        <a:buSzPct val="110000"/>
        <a:buFont typeface="Arial" panose="020B0604020202020204" pitchFamily="34" charset="0"/>
        <a:buChar char="•"/>
        <a:defRPr sz="1400" kern="1200">
          <a:solidFill>
            <a:srgbClr val="3E3E3E"/>
          </a:solidFill>
          <a:latin typeface="+mn-lt"/>
          <a:ea typeface="+mn-ea"/>
          <a:cs typeface="+mn-cs"/>
        </a:defRPr>
      </a:lvl3pPr>
      <a:lvl4pPr marL="914400" indent="-228600" algn="l" defTabSz="685800" rtl="0" eaLnBrk="1" latinLnBrk="0" hangingPunct="1">
        <a:lnSpc>
          <a:spcPct val="100000"/>
        </a:lnSpc>
        <a:spcBef>
          <a:spcPts val="375"/>
        </a:spcBef>
        <a:buClr>
          <a:schemeClr val="accent5"/>
        </a:buClr>
        <a:buSzPct val="110000"/>
        <a:buFont typeface="Calibri" panose="020F0502020204030204" pitchFamily="34" charset="0"/>
        <a:buChar char="―"/>
        <a:defRPr sz="1200" kern="1200">
          <a:solidFill>
            <a:srgbClr val="3E3E3E"/>
          </a:solidFill>
          <a:latin typeface="+mn-lt"/>
          <a:ea typeface="+mn-ea"/>
          <a:cs typeface="+mn-cs"/>
        </a:defRPr>
      </a:lvl4pPr>
      <a:lvl5pPr marL="1143000" indent="-166688" algn="l" defTabSz="685800" rtl="0" eaLnBrk="1" latinLnBrk="0" hangingPunct="1">
        <a:lnSpc>
          <a:spcPct val="100000"/>
        </a:lnSpc>
        <a:spcBef>
          <a:spcPts val="375"/>
        </a:spcBef>
        <a:buFont typeface="Arial" panose="020B0604020202020204" pitchFamily="34" charset="0"/>
        <a:buChar char="»"/>
        <a:defRPr sz="1200" kern="1200">
          <a:solidFill>
            <a:srgbClr val="3E3E3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96" userDrawn="1">
          <p15:clr>
            <a:srgbClr val="F26B43"/>
          </p15:clr>
        </p15:guide>
        <p15:guide id="4" pos="5664" userDrawn="1">
          <p15:clr>
            <a:srgbClr val="F26B43"/>
          </p15:clr>
        </p15:guide>
        <p15:guide id="5" orient="horz" pos="372" userDrawn="1">
          <p15:clr>
            <a:srgbClr val="F26B43"/>
          </p15:clr>
        </p15:guide>
        <p15:guide id="6" orient="horz" pos="468" userDrawn="1">
          <p15:clr>
            <a:srgbClr val="F26B43"/>
          </p15:clr>
        </p15:guide>
        <p15:guide id="7" orient="horz" pos="84" userDrawn="1">
          <p15:clr>
            <a:srgbClr val="F26B43"/>
          </p15:clr>
        </p15:guide>
        <p15:guide id="8" orient="horz" pos="2964" userDrawn="1">
          <p15:clr>
            <a:srgbClr val="F26B43"/>
          </p15:clr>
        </p15:guide>
        <p15:guide id="10" pos="2928" userDrawn="1">
          <p15:clr>
            <a:srgbClr val="F26B43"/>
          </p15:clr>
        </p15:guide>
        <p15:guide id="11" pos="2832" userDrawn="1">
          <p15:clr>
            <a:srgbClr val="F26B43"/>
          </p15:clr>
        </p15:guide>
        <p15:guide id="12" orient="horz" pos="756" userDrawn="1">
          <p15:clr>
            <a:srgbClr val="F26B43"/>
          </p15:clr>
        </p15:guide>
        <p15:guide id="13" orient="horz" pos="8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VIU.eligibility@coverva.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s://www.pngall.com/calendar-png/download/15227"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3.png"/><Relationship Id="rId7"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13.png"/><Relationship Id="rId7" Type="http://schemas.openxmlformats.org/officeDocument/2006/relationships/image" Target="../media/image33.png"/><Relationship Id="rId12"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29.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hyperlink" Target="mailto:CVIU.eligibility@coverva.org" TargetMode="External"/><Relationship Id="rId9" Type="http://schemas.openxmlformats.org/officeDocument/2006/relationships/image" Target="../media/image37.png"/><Relationship Id="rId14" Type="http://schemas.openxmlformats.org/officeDocument/2006/relationships/image" Target="../media/image40.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38942" y="2895600"/>
            <a:ext cx="4648200" cy="1470588"/>
          </a:xfrm>
        </p:spPr>
        <p:txBody>
          <a:bodyPr vert="horz" lIns="91440" tIns="45720" rIns="91440" bIns="45720" rtlCol="0" anchor="t">
            <a:normAutofit/>
          </a:bodyPr>
          <a:lstStyle/>
          <a:p>
            <a:pPr algn="ctr"/>
            <a:r>
              <a:rPr lang="en-US" b="0" dirty="0">
                <a:cs typeface="Arial"/>
              </a:rPr>
              <a:t>Renewal Process - CVIU</a:t>
            </a:r>
          </a:p>
        </p:txBody>
      </p:sp>
      <p:pic>
        <p:nvPicPr>
          <p:cNvPr id="5" name="Picture 4">
            <a:extLst>
              <a:ext uri="{FF2B5EF4-FFF2-40B4-BE49-F238E27FC236}">
                <a16:creationId xmlns:a16="http://schemas.microsoft.com/office/drawing/2014/main" id="{0E8A98F0-0719-48D5-85B2-097E7EFBEE0C}"/>
              </a:ext>
            </a:extLst>
          </p:cNvPr>
          <p:cNvPicPr/>
          <p:nvPr/>
        </p:nvPicPr>
        <p:blipFill>
          <a:blip r:embed="rId2">
            <a:extLst>
              <a:ext uri="{28A0092B-C50C-407E-A947-70E740481C1C}">
                <a14:useLocalDpi xmlns:a14="http://schemas.microsoft.com/office/drawing/2010/main" val="0"/>
              </a:ext>
            </a:extLst>
          </a:blip>
          <a:stretch>
            <a:fillRect/>
          </a:stretch>
        </p:blipFill>
        <p:spPr>
          <a:xfrm>
            <a:off x="4414202" y="5785576"/>
            <a:ext cx="2397125" cy="908544"/>
          </a:xfrm>
          <a:prstGeom prst="rect">
            <a:avLst/>
          </a:prstGeom>
        </p:spPr>
      </p:pic>
      <p:pic>
        <p:nvPicPr>
          <p:cNvPr id="7" name="Picture 2">
            <a:extLst>
              <a:ext uri="{FF2B5EF4-FFF2-40B4-BE49-F238E27FC236}">
                <a16:creationId xmlns:a16="http://schemas.microsoft.com/office/drawing/2014/main" id="{EF87F43C-A600-7EDB-9D27-C7F58FBFF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506" y="5229121"/>
            <a:ext cx="2063094" cy="110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96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39E40E-0E4C-0D1C-5D9E-4027791624E9}"/>
              </a:ext>
            </a:extLst>
          </p:cNvPr>
          <p:cNvSpPr>
            <a:spLocks noGrp="1"/>
          </p:cNvSpPr>
          <p:nvPr>
            <p:ph idx="1"/>
          </p:nvPr>
        </p:nvSpPr>
        <p:spPr/>
        <p:txBody>
          <a:bodyPr/>
          <a:lstStyle/>
          <a:p>
            <a:pPr marL="0" marR="0" indent="0">
              <a:lnSpc>
                <a:spcPct val="107000"/>
              </a:lnSpc>
              <a:spcBef>
                <a:spcPts val="0"/>
              </a:spcBef>
              <a:spcAft>
                <a:spcPts val="600"/>
              </a:spcAft>
              <a:buNone/>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When sending inquiries or applications (including renewals) to the CVIU, please use the subject line template information below and send (via secure email) to </a:t>
            </a:r>
            <a:r>
              <a:rPr lang="en-US" sz="1500" u="sng"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hlinkClick r:id="rId2"/>
              </a:rPr>
              <a:t>CVIU.eligibility@coverva.org</a:t>
            </a:r>
            <a:r>
              <a:rPr lang="en-US" sz="1500" dirty="0">
                <a:solidFill>
                  <a:srgbClr val="595959"/>
                </a:solidFill>
                <a:latin typeface="Calibri" panose="020F0502020204030204" pitchFamily="34" charset="0"/>
                <a:ea typeface="Calibri" panose="020F0502020204030204" pitchFamily="34" charset="0"/>
                <a:cs typeface="Times New Roman" panose="02020603050405020304" pitchFamily="18" charset="0"/>
              </a:rPr>
              <a:t>.</a:t>
            </a:r>
            <a:endPar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Subject Line Format- Application Submission-</a:t>
            </a:r>
          </a:p>
          <a:p>
            <a:pPr marL="742950" marR="0" lvl="1" indent="-285750">
              <a:lnSpc>
                <a:spcPct val="107000"/>
              </a:lnSpc>
              <a:spcBef>
                <a:spcPts val="0"/>
              </a:spcBef>
              <a:spcAft>
                <a:spcPts val="0"/>
              </a:spcAft>
              <a:buFont typeface="+mj-lt"/>
              <a:buAutoNum type="alpha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Application Type/ Full Name/Offender Number /DOB</a:t>
            </a:r>
          </a:p>
          <a:p>
            <a:pPr marL="1143000" marR="0" lvl="2" indent="-228600">
              <a:lnSpc>
                <a:spcPct val="107000"/>
              </a:lnSpc>
              <a:spcBef>
                <a:spcPts val="0"/>
              </a:spcBef>
              <a:spcAft>
                <a:spcPts val="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New (Standard)/Jane Doe/1234567/01-01-1900 </a:t>
            </a:r>
          </a:p>
          <a:p>
            <a:pPr marL="1143000" marR="0" lvl="2" indent="-228600">
              <a:lnSpc>
                <a:spcPct val="107000"/>
              </a:lnSpc>
              <a:spcBef>
                <a:spcPts val="0"/>
              </a:spcBef>
              <a:spcAft>
                <a:spcPts val="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New Re-Entry/Jane Doe/1234567/01-01-1900     </a:t>
            </a:r>
          </a:p>
          <a:p>
            <a:pPr marL="1143000" marR="0" lvl="2" indent="-228600">
              <a:lnSpc>
                <a:spcPct val="107000"/>
              </a:lnSpc>
              <a:spcBef>
                <a:spcPts val="0"/>
              </a:spcBef>
              <a:spcAft>
                <a:spcPts val="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New Pre-Release/Jane Doe/1234567/01-01-1900     </a:t>
            </a:r>
          </a:p>
          <a:p>
            <a:pPr marL="1143000" marR="0" lvl="2" indent="-228600">
              <a:lnSpc>
                <a:spcPct val="107000"/>
              </a:lnSpc>
              <a:spcBef>
                <a:spcPts val="0"/>
              </a:spcBef>
              <a:spcAft>
                <a:spcPts val="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New Expediate/Jane Doe/1234567/01-01-1900     </a:t>
            </a:r>
          </a:p>
          <a:p>
            <a:pPr marL="1143000" marR="0" lvl="2" indent="-228600">
              <a:lnSpc>
                <a:spcPct val="107000"/>
              </a:lnSpc>
              <a:spcBef>
                <a:spcPts val="0"/>
              </a:spcBef>
              <a:spcAft>
                <a:spcPts val="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New Emergency Service/Jane Doe/1234567/01-01-1900     </a:t>
            </a:r>
          </a:p>
          <a:p>
            <a:pPr marL="1143000" marR="0" lvl="2" indent="-228600">
              <a:lnSpc>
                <a:spcPct val="107000"/>
              </a:lnSpc>
              <a:spcBef>
                <a:spcPts val="0"/>
              </a:spcBef>
              <a:spcAft>
                <a:spcPts val="600"/>
              </a:spcAft>
              <a:buFont typeface="+mj-lt"/>
              <a:buAutoNum type="roman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Example: Renewal/Jane Doe/1234567/01-01-1900     </a:t>
            </a:r>
          </a:p>
          <a:p>
            <a:pPr marL="342900" marR="0" lvl="0" indent="-342900">
              <a:lnSpc>
                <a:spcPct val="107000"/>
              </a:lnSpc>
              <a:spcBef>
                <a:spcPts val="0"/>
              </a:spcBef>
              <a:spcAft>
                <a:spcPts val="0"/>
              </a:spcAft>
              <a:buFont typeface="+mj-lt"/>
              <a:buAutoNum type="arabi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Subject Line Format- Application Status</a:t>
            </a:r>
          </a:p>
          <a:p>
            <a:pPr marL="742950" marR="0" lvl="1" indent="-285750">
              <a:lnSpc>
                <a:spcPct val="107000"/>
              </a:lnSpc>
              <a:spcBef>
                <a:spcPts val="0"/>
              </a:spcBef>
              <a:spcAft>
                <a:spcPts val="0"/>
              </a:spcAft>
              <a:buFont typeface="+mj-lt"/>
              <a:buAutoNum type="alphaLcPeriod"/>
            </a:pP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Status Check/Tracking/Application#/Full Name/Offender Number/DOB</a:t>
            </a:r>
            <a:endPar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600"/>
              </a:spcAft>
              <a:buFont typeface="+mj-lt"/>
              <a:buAutoNum type="romanLcPeriod"/>
            </a:pP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Example: Status Check/T1234567/John Doe/1234567/</a:t>
            </a: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01-01-1900     </a:t>
            </a:r>
          </a:p>
          <a:p>
            <a:pPr marL="342900" marR="0" lvl="0" indent="-342900">
              <a:lnSpc>
                <a:spcPct val="107000"/>
              </a:lnSpc>
              <a:spcBef>
                <a:spcPts val="0"/>
              </a:spcBef>
              <a:spcAft>
                <a:spcPts val="0"/>
              </a:spcAft>
              <a:buFont typeface="+mj-lt"/>
              <a:buAutoNum type="arabi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Subject Line Format- Notice of Action Review (Incorrect NOA)</a:t>
            </a:r>
          </a:p>
          <a:p>
            <a:pPr marL="742950" marR="0" lvl="1" indent="-285750">
              <a:lnSpc>
                <a:spcPct val="107000"/>
              </a:lnSpc>
              <a:spcBef>
                <a:spcPts val="0"/>
              </a:spcBef>
              <a:spcAft>
                <a:spcPts val="0"/>
              </a:spcAft>
              <a:buFont typeface="+mj-lt"/>
              <a:buAutoNum type="alphaLcPeriod"/>
            </a:pP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Case Number/Full Name/Offender Number/DOB</a:t>
            </a:r>
            <a:endPar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600"/>
              </a:spcAft>
              <a:buFont typeface="+mj-lt"/>
              <a:buAutoNum type="romanLcPeriod"/>
            </a:pP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Example: NOA Review/ 123456789/John Doe/1234567/</a:t>
            </a: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01-01-1900  </a:t>
            </a:r>
          </a:p>
          <a:p>
            <a:pPr marL="342900" marR="0" lvl="0" indent="-342900">
              <a:lnSpc>
                <a:spcPct val="107000"/>
              </a:lnSpc>
              <a:spcBef>
                <a:spcPts val="0"/>
              </a:spcBef>
              <a:spcAft>
                <a:spcPts val="0"/>
              </a:spcAft>
              <a:buFont typeface="+mj-lt"/>
              <a:buAutoNum type="arabi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Subject Line Format- Verification Checklist Status  </a:t>
            </a:r>
          </a:p>
          <a:p>
            <a:pPr marL="742950" marR="0" lvl="1" indent="-285750">
              <a:lnSpc>
                <a:spcPct val="107000"/>
              </a:lnSpc>
              <a:spcBef>
                <a:spcPts val="0"/>
              </a:spcBef>
              <a:spcAft>
                <a:spcPts val="0"/>
              </a:spcAft>
              <a:buFont typeface="+mj-lt"/>
              <a:buAutoNum type="alphaLcPeriod"/>
            </a:pP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VCL Status/Case Number/Full Name/Offender Number/DOB </a:t>
            </a:r>
          </a:p>
          <a:p>
            <a:pPr marL="1143000" marR="0" lvl="2" indent="-228600">
              <a:lnSpc>
                <a:spcPct val="107000"/>
              </a:lnSpc>
              <a:spcBef>
                <a:spcPts val="0"/>
              </a:spcBef>
              <a:spcAft>
                <a:spcPts val="600"/>
              </a:spcAft>
              <a:buFont typeface="+mj-lt"/>
              <a:buAutoNum type="romanLcPeriod"/>
            </a:pP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Example: </a:t>
            </a: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VCL Status</a:t>
            </a:r>
            <a:r>
              <a:rPr lang="en-US" sz="15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123456789/John Doe/1234567/</a:t>
            </a:r>
            <a:r>
              <a:rPr lang="en-US" sz="15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01-01-1900  </a:t>
            </a:r>
          </a:p>
          <a:p>
            <a:endParaRPr lang="en-US" dirty="0"/>
          </a:p>
        </p:txBody>
      </p:sp>
      <p:sp>
        <p:nvSpPr>
          <p:cNvPr id="3" name="Title 2">
            <a:extLst>
              <a:ext uri="{FF2B5EF4-FFF2-40B4-BE49-F238E27FC236}">
                <a16:creationId xmlns:a16="http://schemas.microsoft.com/office/drawing/2014/main" id="{B62FEDAC-2D99-BF74-0872-8F921EABA77D}"/>
              </a:ext>
            </a:extLst>
          </p:cNvPr>
          <p:cNvSpPr>
            <a:spLocks noGrp="1"/>
          </p:cNvSpPr>
          <p:nvPr>
            <p:ph type="title"/>
          </p:nvPr>
        </p:nvSpPr>
        <p:spPr/>
        <p:txBody>
          <a:bodyPr/>
          <a:lstStyle/>
          <a:p>
            <a:r>
              <a:rPr lang="en-US" dirty="0"/>
              <a:t>Template for Email to CVIU</a:t>
            </a:r>
          </a:p>
        </p:txBody>
      </p:sp>
    </p:spTree>
    <p:extLst>
      <p:ext uri="{BB962C8B-B14F-4D97-AF65-F5344CB8AC3E}">
        <p14:creationId xmlns:p14="http://schemas.microsoft.com/office/powerpoint/2010/main" val="39400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0326" y="188292"/>
            <a:ext cx="8831274" cy="614016"/>
          </a:xfrm>
        </p:spPr>
        <p:txBody>
          <a:bodyPr/>
          <a:lstStyle/>
          <a:p>
            <a:r>
              <a:rPr lang="en-US" dirty="0"/>
              <a:t>Renewals Begin Spring 2023</a:t>
            </a:r>
          </a:p>
        </p:txBody>
      </p:sp>
      <p:sp>
        <p:nvSpPr>
          <p:cNvPr id="9" name="Content Placeholder 8"/>
          <p:cNvSpPr>
            <a:spLocks noGrp="1"/>
          </p:cNvSpPr>
          <p:nvPr>
            <p:ph idx="1"/>
          </p:nvPr>
        </p:nvSpPr>
        <p:spPr/>
        <p:txBody>
          <a:bodyPr/>
          <a:lstStyle/>
          <a:p>
            <a:r>
              <a:rPr lang="en-US" sz="2000" dirty="0">
                <a:solidFill>
                  <a:srgbClr val="3C3C3C"/>
                </a:solidFill>
                <a:effectLst/>
                <a:ea typeface="Karla" panose="020B0004030503030003" pitchFamily="34" charset="0"/>
              </a:rPr>
              <a:t>In March 2023, Virginia will resume the renewal process for Medicaid members, after providing more than two years of continuous Medicaid coverage. </a:t>
            </a:r>
          </a:p>
          <a:p>
            <a:r>
              <a:rPr lang="en-US" sz="2000" dirty="0">
                <a:solidFill>
                  <a:srgbClr val="3C3C3C"/>
                </a:solidFill>
                <a:effectLst/>
                <a:ea typeface="Karla" panose="020B0004030503030003" pitchFamily="34" charset="0"/>
              </a:rPr>
              <a:t>Correctional facility staff will play an important role to ensure that Medicaid coverage for individuals in their facilities is renewed timely and accurately. </a:t>
            </a:r>
          </a:p>
          <a:p>
            <a:pPr marL="0" indent="0">
              <a:buNone/>
            </a:pPr>
            <a:endParaRPr lang="en-US" sz="1800" b="1" dirty="0">
              <a:solidFill>
                <a:srgbClr val="545487"/>
              </a:solidFill>
              <a:latin typeface="Arial" panose="020B0604020202020204" pitchFamily="34" charset="0"/>
              <a:cs typeface="Times New Roman" panose="02020603050405020304" pitchFamily="18" charset="0"/>
            </a:endParaRPr>
          </a:p>
          <a:p>
            <a:pPr marL="0" indent="0">
              <a:buNone/>
            </a:pPr>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EB25B31-A5B4-7F63-628E-21C4440680E5}"/>
              </a:ext>
            </a:extLst>
          </p:cNvPr>
          <p:cNvPicPr/>
          <p:nvPr/>
        </p:nvPicPr>
        <p:blipFill>
          <a:blip r:embed="rId3">
            <a:extLst>
              <a:ext uri="{28A0092B-C50C-407E-A947-70E740481C1C}">
                <a14:useLocalDpi xmlns:a14="http://schemas.microsoft.com/office/drawing/2010/main" val="0"/>
              </a:ext>
            </a:extLst>
          </a:blip>
          <a:stretch>
            <a:fillRect/>
          </a:stretch>
        </p:blipFill>
        <p:spPr>
          <a:xfrm>
            <a:off x="0" y="6286745"/>
            <a:ext cx="1939925" cy="640080"/>
          </a:xfrm>
          <a:prstGeom prst="rect">
            <a:avLst/>
          </a:prstGeom>
        </p:spPr>
      </p:pic>
      <p:pic>
        <p:nvPicPr>
          <p:cNvPr id="12" name="Picture 11" descr="Calendar&#10;&#10;Description automatically generated">
            <a:extLst>
              <a:ext uri="{FF2B5EF4-FFF2-40B4-BE49-F238E27FC236}">
                <a16:creationId xmlns:a16="http://schemas.microsoft.com/office/drawing/2014/main" id="{4C65C983-F32D-3DF7-D012-EC5E17A5BFA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3838" y="2714270"/>
            <a:ext cx="3581400" cy="3581400"/>
          </a:xfrm>
          <a:prstGeom prst="rect">
            <a:avLst/>
          </a:prstGeom>
        </p:spPr>
      </p:pic>
      <p:sp>
        <p:nvSpPr>
          <p:cNvPr id="13" name="TextBox 12">
            <a:extLst>
              <a:ext uri="{FF2B5EF4-FFF2-40B4-BE49-F238E27FC236}">
                <a16:creationId xmlns:a16="http://schemas.microsoft.com/office/drawing/2014/main" id="{E4F5B57D-2E11-A222-0920-3161CD6B74F9}"/>
              </a:ext>
            </a:extLst>
          </p:cNvPr>
          <p:cNvSpPr txBox="1"/>
          <p:nvPr/>
        </p:nvSpPr>
        <p:spPr>
          <a:xfrm>
            <a:off x="5105400" y="6422119"/>
            <a:ext cx="2971800" cy="369332"/>
          </a:xfrm>
          <a:prstGeom prst="rect">
            <a:avLst/>
          </a:prstGeom>
          <a:noFill/>
        </p:spPr>
        <p:txBody>
          <a:bodyPr wrap="square" rtlCol="0">
            <a:spAutoFit/>
          </a:bodyPr>
          <a:lstStyle/>
          <a:p>
            <a:r>
              <a:rPr lang="en-US" sz="900" dirty="0">
                <a:hlinkClick r:id="rId5" tooltip="https://www.pngall.com/calendar-png/download/15227"/>
              </a:rPr>
              <a:t>This Photo</a:t>
            </a:r>
            <a:r>
              <a:rPr lang="en-US" sz="900" dirty="0"/>
              <a:t> by Unknown Author is licensed under </a:t>
            </a:r>
            <a:r>
              <a:rPr lang="en-US" sz="900" dirty="0">
                <a:hlinkClick r:id="rId6" tooltip="https://creativecommons.org/licenses/by-nc/3.0/"/>
              </a:rPr>
              <a:t>CC BY-NC</a:t>
            </a:r>
            <a:endParaRPr lang="en-US" sz="900" dirty="0"/>
          </a:p>
        </p:txBody>
      </p:sp>
      <p:sp>
        <p:nvSpPr>
          <p:cNvPr id="14" name="TextBox 13">
            <a:extLst>
              <a:ext uri="{FF2B5EF4-FFF2-40B4-BE49-F238E27FC236}">
                <a16:creationId xmlns:a16="http://schemas.microsoft.com/office/drawing/2014/main" id="{E5CDCE87-C97A-14C2-5DD2-A63B7308EFEF}"/>
              </a:ext>
            </a:extLst>
          </p:cNvPr>
          <p:cNvSpPr txBox="1"/>
          <p:nvPr/>
        </p:nvSpPr>
        <p:spPr>
          <a:xfrm>
            <a:off x="3883025" y="3124200"/>
            <a:ext cx="4959350" cy="265713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0"/>
              </a:spcAft>
              <a:buClrTx/>
              <a:buSzPct val="110000"/>
              <a:buFont typeface="Arial" panose="020B0604020202020204" pitchFamily="34" charset="0"/>
              <a:buNone/>
              <a:tabLst/>
              <a:defRPr/>
            </a:pPr>
            <a:r>
              <a:rPr kumimoji="0" lang="en-US" sz="2000" b="1" i="0" u="none" strike="noStrike" kern="1200" cap="none" spc="0" normalizeH="0" baseline="0" noProof="0" dirty="0">
                <a:ln>
                  <a:noFill/>
                </a:ln>
                <a:solidFill>
                  <a:srgbClr val="545487"/>
                </a:solidFill>
                <a:effectLst/>
                <a:uLnTx/>
                <a:uFillTx/>
                <a:latin typeface="Arial" panose="020B0604020202020204" pitchFamily="34" charset="0"/>
                <a:ea typeface="+mn-ea"/>
                <a:cs typeface="Times New Roman" panose="02020603050405020304" pitchFamily="18" charset="0"/>
              </a:rPr>
              <a:t>Medicaid Coverage Must Be Renewed Annually </a:t>
            </a:r>
          </a:p>
          <a:p>
            <a:pPr marL="0" marR="0" lvl="0" indent="0" algn="l" defTabSz="685800" rtl="0" eaLnBrk="1" fontAlgn="auto" latinLnBrk="0" hangingPunct="1">
              <a:lnSpc>
                <a:spcPct val="100000"/>
              </a:lnSpc>
              <a:spcBef>
                <a:spcPts val="750"/>
              </a:spcBef>
              <a:spcAft>
                <a:spcPts val="0"/>
              </a:spcAft>
              <a:buClrTx/>
              <a:buSzPct val="110000"/>
              <a:buFont typeface="Arial" panose="020B0604020202020204" pitchFamily="34" charset="0"/>
              <a:buNone/>
              <a:tabLst/>
              <a:defRPr/>
            </a:pPr>
            <a:r>
              <a:rPr kumimoji="0" lang="en-US" sz="2000" b="0" i="0" u="none" strike="noStrike" kern="1200" cap="none" spc="0" normalizeH="0" baseline="0" noProof="0" dirty="0">
                <a:ln>
                  <a:noFill/>
                </a:ln>
                <a:solidFill>
                  <a:srgbClr val="3E3E3E"/>
                </a:solidFill>
                <a:effectLst/>
                <a:uLnTx/>
                <a:uFillTx/>
                <a:latin typeface="Arial" panose="020B0604020202020204" pitchFamily="34" charset="0"/>
                <a:ea typeface="Calibri" panose="020F0502020204030204" pitchFamily="34" charset="0"/>
                <a:cs typeface="Times New Roman" panose="02020603050405020304" pitchFamily="18" charset="0"/>
              </a:rPr>
              <a:t>Eligibility for Medicaid must be evaluated for renewal every </a:t>
            </a:r>
            <a:r>
              <a:rPr kumimoji="0" lang="en-US" sz="2000" b="1" i="0" u="none" strike="noStrike" kern="1200" cap="none" spc="0" normalizeH="0" baseline="0" noProof="0" dirty="0">
                <a:ln>
                  <a:noFill/>
                </a:ln>
                <a:solidFill>
                  <a:srgbClr val="3E3E3E"/>
                </a:solidFill>
                <a:effectLst/>
                <a:uLnTx/>
                <a:uFillTx/>
                <a:latin typeface="Arial" panose="020B0604020202020204" pitchFamily="34" charset="0"/>
                <a:ea typeface="Calibri" panose="020F0502020204030204" pitchFamily="34" charset="0"/>
                <a:cs typeface="Times New Roman" panose="02020603050405020304" pitchFamily="18" charset="0"/>
              </a:rPr>
              <a:t>12 months</a:t>
            </a:r>
            <a:r>
              <a:rPr kumimoji="0" lang="en-US" sz="2000" b="0" i="0" u="none" strike="noStrike" kern="1200" cap="none" spc="0" normalizeH="0" baseline="0" noProof="0" dirty="0">
                <a:ln>
                  <a:noFill/>
                </a:ln>
                <a:solidFill>
                  <a:srgbClr val="3E3E3E"/>
                </a:solidFill>
                <a:effectLst/>
                <a:uLnTx/>
                <a:uFillTx/>
                <a:latin typeface="Arial" panose="020B0604020202020204" pitchFamily="34" charset="0"/>
                <a:ea typeface="Calibri" panose="020F0502020204030204" pitchFamily="34" charset="0"/>
                <a:cs typeface="Times New Roman" panose="02020603050405020304" pitchFamily="18" charset="0"/>
              </a:rPr>
              <a:t>. Anyone with Medicaid coverage, including individuals who are incarcerated, must renew their Medicaid coverage annually for continual coverage.</a:t>
            </a:r>
            <a:endParaRPr kumimoji="0" lang="en-US" sz="2000" b="0" i="0" u="none" strike="noStrike" kern="1200" cap="none" spc="0" normalizeH="0" baseline="0" noProof="0" dirty="0">
              <a:ln>
                <a:noFill/>
              </a:ln>
              <a:solidFill>
                <a:srgbClr val="3E3E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09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292023-B6CB-9AC4-623F-323E98B508EB}"/>
              </a:ext>
            </a:extLst>
          </p:cNvPr>
          <p:cNvSpPr>
            <a:spLocks noGrp="1"/>
          </p:cNvSpPr>
          <p:nvPr>
            <p:ph idx="1"/>
          </p:nvPr>
        </p:nvSpPr>
        <p:spPr>
          <a:xfrm>
            <a:off x="1485900" y="879067"/>
            <a:ext cx="7505700" cy="5272532"/>
          </a:xfrm>
        </p:spPr>
        <p:txBody>
          <a:bodyPr/>
          <a:lstStyle/>
          <a:p>
            <a:pPr marL="0" indent="0">
              <a:buNone/>
            </a:pPr>
            <a:r>
              <a:rPr lang="en-US" sz="2000" b="1" dirty="0">
                <a:solidFill>
                  <a:srgbClr val="545487"/>
                </a:solidFill>
                <a:effectLst/>
                <a:latin typeface="Arial" panose="020B0604020202020204" pitchFamily="34" charset="0"/>
                <a:ea typeface="Calibri" panose="020F0502020204030204" pitchFamily="34" charset="0"/>
                <a:cs typeface="Times New Roman" panose="02020603050405020304" pitchFamily="18" charset="0"/>
              </a:rPr>
              <a:t>Information Required to Renew Medicaid Coverage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Renewals require information necessary to determine ongoing eligibility that is subject to change, such as </a:t>
            </a:r>
            <a:r>
              <a:rPr lang="en-US" sz="1800" b="1" dirty="0">
                <a:effectLst/>
                <a:latin typeface="Arial" panose="020B0604020202020204" pitchFamily="34" charset="0"/>
                <a:ea typeface="Calibri" panose="020F0502020204030204" pitchFamily="34" charset="0"/>
              </a:rPr>
              <a:t>income and resources</a:t>
            </a:r>
            <a:r>
              <a:rPr lang="en-US" sz="1800" dirty="0">
                <a:effectLst/>
                <a:latin typeface="Arial" panose="020B0604020202020204" pitchFamily="34" charset="0"/>
                <a:ea typeface="Calibri" panose="020F0502020204030204" pitchFamily="34" charset="0"/>
              </a:rPr>
              <a:t>. </a:t>
            </a:r>
          </a:p>
          <a:p>
            <a:r>
              <a:rPr lang="en-US" sz="1800" dirty="0">
                <a:effectLst/>
                <a:latin typeface="Arial" panose="020B0604020202020204" pitchFamily="34" charset="0"/>
                <a:ea typeface="Calibri" panose="020F0502020204030204" pitchFamily="34" charset="0"/>
              </a:rPr>
              <a:t>Verification of information that is </a:t>
            </a:r>
            <a:r>
              <a:rPr lang="en-US" sz="1800" b="1" dirty="0">
                <a:effectLst/>
                <a:latin typeface="Arial" panose="020B0604020202020204" pitchFamily="34" charset="0"/>
                <a:ea typeface="Calibri" panose="020F0502020204030204" pitchFamily="34" charset="0"/>
              </a:rPr>
              <a:t>not</a:t>
            </a:r>
            <a:r>
              <a:rPr lang="en-US" sz="1800" dirty="0">
                <a:effectLst/>
                <a:latin typeface="Arial" panose="020B0604020202020204" pitchFamily="34" charset="0"/>
                <a:ea typeface="Calibri" panose="020F0502020204030204" pitchFamily="34" charset="0"/>
              </a:rPr>
              <a:t> subject to change, such as date of birth and SSN, is not required at renewal, unless it was not previously verified. </a:t>
            </a:r>
            <a:endParaRPr lang="en-US" sz="2400" b="1" dirty="0">
              <a:solidFill>
                <a:srgbClr val="5F5F5F"/>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2000" b="1" dirty="0">
                <a:solidFill>
                  <a:srgbClr val="545487"/>
                </a:solidFill>
                <a:effectLst/>
                <a:ea typeface="Calibri" panose="020F0502020204030204" pitchFamily="34" charset="0"/>
                <a:cs typeface="Times New Roman" panose="02020603050405020304" pitchFamily="18" charset="0"/>
              </a:rPr>
              <a:t>Ex Parte Renewal Process</a:t>
            </a:r>
            <a:endParaRPr lang="en-US" b="1" dirty="0">
              <a:solidFill>
                <a:srgbClr val="545487"/>
              </a:solidFill>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Before sending out renewal documents, the state will check available data sources and if possible, renew coverage automatically or Ex Parte.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If ongoing eligibility is confirmed, the Virginia Case Management System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VaCMS</a:t>
            </a:r>
            <a:r>
              <a:rPr lang="en-US" sz="1800" dirty="0">
                <a:effectLst/>
                <a:latin typeface="Arial" panose="020B0604020202020204" pitchFamily="34" charset="0"/>
                <a:ea typeface="Calibri" panose="020F0502020204030204" pitchFamily="34" charset="0"/>
                <a:cs typeface="Times New Roman" panose="02020603050405020304" pitchFamily="18" charset="0"/>
              </a:rPr>
              <a:t>) will mail the enrollee a Notice of Action (NOA) for continued coverage.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No response is required by the enrollee unless they have changes to report.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rgbClr val="5F5F5F"/>
              </a:solidFill>
            </a:endParaRPr>
          </a:p>
          <a:p>
            <a:endParaRPr lang="en-US" dirty="0"/>
          </a:p>
        </p:txBody>
      </p:sp>
      <p:sp>
        <p:nvSpPr>
          <p:cNvPr id="3" name="Title 2">
            <a:extLst>
              <a:ext uri="{FF2B5EF4-FFF2-40B4-BE49-F238E27FC236}">
                <a16:creationId xmlns:a16="http://schemas.microsoft.com/office/drawing/2014/main" id="{D8B32A77-82B5-5175-D790-80BD365500A7}"/>
              </a:ext>
            </a:extLst>
          </p:cNvPr>
          <p:cNvSpPr>
            <a:spLocks noGrp="1"/>
          </p:cNvSpPr>
          <p:nvPr>
            <p:ph type="title"/>
          </p:nvPr>
        </p:nvSpPr>
        <p:spPr/>
        <p:txBody>
          <a:bodyPr/>
          <a:lstStyle/>
          <a:p>
            <a:r>
              <a:rPr lang="en-US" dirty="0"/>
              <a:t>Renewal Basics</a:t>
            </a:r>
          </a:p>
        </p:txBody>
      </p:sp>
      <p:sp>
        <p:nvSpPr>
          <p:cNvPr id="10" name="TextBox 9">
            <a:extLst>
              <a:ext uri="{FF2B5EF4-FFF2-40B4-BE49-F238E27FC236}">
                <a16:creationId xmlns:a16="http://schemas.microsoft.com/office/drawing/2014/main" id="{6BDE92DA-29EE-9189-4768-3086AFCC7D0E}"/>
              </a:ext>
            </a:extLst>
          </p:cNvPr>
          <p:cNvSpPr txBox="1"/>
          <p:nvPr/>
        </p:nvSpPr>
        <p:spPr>
          <a:xfrm>
            <a:off x="1" y="5840360"/>
            <a:ext cx="9143999" cy="311239"/>
          </a:xfrm>
          <a:prstGeom prst="rect">
            <a:avLst/>
          </a:prstGeom>
          <a:solidFill>
            <a:schemeClr val="accent4"/>
          </a:solidFill>
        </p:spPr>
        <p:txBody>
          <a:bodyPr wrap="square">
            <a:spAutoFit/>
          </a:bodyPr>
          <a:lstStyle/>
          <a:p>
            <a:pPr marL="628650" marR="0">
              <a:lnSpc>
                <a:spcPct val="107000"/>
              </a:lnSpc>
              <a:spcBef>
                <a:spcPts val="0"/>
              </a:spcBef>
              <a:spcAft>
                <a:spcPts val="800"/>
              </a:spcAft>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Ex Parte processing for the incarcerated population, on average, yields a 74% success rate.</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phic 11" descr="Information outline">
            <a:extLst>
              <a:ext uri="{FF2B5EF4-FFF2-40B4-BE49-F238E27FC236}">
                <a16:creationId xmlns:a16="http://schemas.microsoft.com/office/drawing/2014/main" id="{90F460A9-7E3C-DE24-4E10-6C123B542D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295400"/>
            <a:ext cx="914400" cy="914400"/>
          </a:xfrm>
          <a:prstGeom prst="rect">
            <a:avLst/>
          </a:prstGeom>
        </p:spPr>
      </p:pic>
      <p:pic>
        <p:nvPicPr>
          <p:cNvPr id="13" name="Graphic 42" descr="Checkbox Checked outline">
            <a:extLst>
              <a:ext uri="{FF2B5EF4-FFF2-40B4-BE49-F238E27FC236}">
                <a16:creationId xmlns:a16="http://schemas.microsoft.com/office/drawing/2014/main" id="{BCA238B9-8A96-6766-2788-176E0993FF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900" y="3732787"/>
            <a:ext cx="1143000" cy="1143000"/>
          </a:xfrm>
          <a:prstGeom prst="rect">
            <a:avLst/>
          </a:prstGeom>
        </p:spPr>
      </p:pic>
      <p:pic>
        <p:nvPicPr>
          <p:cNvPr id="14" name="Picture 13">
            <a:extLst>
              <a:ext uri="{FF2B5EF4-FFF2-40B4-BE49-F238E27FC236}">
                <a16:creationId xmlns:a16="http://schemas.microsoft.com/office/drawing/2014/main" id="{B19A1152-30BC-BADF-4EF1-66472887C928}"/>
              </a:ext>
            </a:extLst>
          </p:cNvPr>
          <p:cNvPicPr>
            <a:picLocks noChangeAspect="1"/>
          </p:cNvPicPr>
          <p:nvPr/>
        </p:nvPicPr>
        <p:blipFill>
          <a:blip r:embed="rId6"/>
          <a:stretch>
            <a:fillRect/>
          </a:stretch>
        </p:blipFill>
        <p:spPr>
          <a:xfrm>
            <a:off x="160326" y="6376533"/>
            <a:ext cx="1938696" cy="469719"/>
          </a:xfrm>
          <a:prstGeom prst="rect">
            <a:avLst/>
          </a:prstGeom>
        </p:spPr>
      </p:pic>
    </p:spTree>
    <p:extLst>
      <p:ext uri="{BB962C8B-B14F-4D97-AF65-F5344CB8AC3E}">
        <p14:creationId xmlns:p14="http://schemas.microsoft.com/office/powerpoint/2010/main" val="193666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46BC76-3F05-0CB6-85C8-4A474DF4DA12}"/>
              </a:ext>
            </a:extLst>
          </p:cNvPr>
          <p:cNvPicPr>
            <a:picLocks noChangeAspect="1"/>
          </p:cNvPicPr>
          <p:nvPr/>
        </p:nvPicPr>
        <p:blipFill>
          <a:blip r:embed="rId3"/>
          <a:stretch>
            <a:fillRect/>
          </a:stretch>
        </p:blipFill>
        <p:spPr>
          <a:xfrm>
            <a:off x="0" y="6217865"/>
            <a:ext cx="1938696" cy="640135"/>
          </a:xfrm>
          <a:prstGeom prst="rect">
            <a:avLst/>
          </a:prstGeom>
        </p:spPr>
      </p:pic>
      <p:sp>
        <p:nvSpPr>
          <p:cNvPr id="3" name="Rectangle 2">
            <a:extLst>
              <a:ext uri="{FF2B5EF4-FFF2-40B4-BE49-F238E27FC236}">
                <a16:creationId xmlns:a16="http://schemas.microsoft.com/office/drawing/2014/main" id="{5694F6A6-4987-5B86-0A8C-8E7E5C572DA2}"/>
              </a:ext>
            </a:extLst>
          </p:cNvPr>
          <p:cNvSpPr/>
          <p:nvPr/>
        </p:nvSpPr>
        <p:spPr>
          <a:xfrm>
            <a:off x="618818" y="175262"/>
            <a:ext cx="3374642"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Renewal Process</a:t>
            </a:r>
          </a:p>
        </p:txBody>
      </p:sp>
      <p:sp>
        <p:nvSpPr>
          <p:cNvPr id="5" name="TextBox 4">
            <a:extLst>
              <a:ext uri="{FF2B5EF4-FFF2-40B4-BE49-F238E27FC236}">
                <a16:creationId xmlns:a16="http://schemas.microsoft.com/office/drawing/2014/main" id="{81927293-5AF0-8F5F-3C0C-71C7FBA78D90}"/>
              </a:ext>
            </a:extLst>
          </p:cNvPr>
          <p:cNvSpPr txBox="1"/>
          <p:nvPr/>
        </p:nvSpPr>
        <p:spPr>
          <a:xfrm>
            <a:off x="152400" y="1066800"/>
            <a:ext cx="8763000" cy="1284967"/>
          </a:xfrm>
          <a:prstGeom prst="rect">
            <a:avLst/>
          </a:prstGeom>
          <a:noFill/>
        </p:spPr>
        <p:txBody>
          <a:bodyPr wrap="square">
            <a:spAutoFit/>
          </a:bodyPr>
          <a:lstStyle/>
          <a:p>
            <a:endParaRPr lang="en-US" sz="1600" b="1" dirty="0"/>
          </a:p>
          <a:p>
            <a:endParaRPr lang="en-US" sz="1600" b="1" dirty="0"/>
          </a:p>
          <a:p>
            <a:endParaRPr lang="en-US" sz="1600" dirty="0"/>
          </a:p>
          <a:p>
            <a:endParaRPr lang="en-US" sz="1600" dirty="0"/>
          </a:p>
          <a:p>
            <a:endParaRPr lang="en-US" dirty="0"/>
          </a:p>
        </p:txBody>
      </p:sp>
      <p:sp>
        <p:nvSpPr>
          <p:cNvPr id="4" name="TextBox 3">
            <a:extLst>
              <a:ext uri="{FF2B5EF4-FFF2-40B4-BE49-F238E27FC236}">
                <a16:creationId xmlns:a16="http://schemas.microsoft.com/office/drawing/2014/main" id="{427BF04A-A1DF-3B29-D438-F0AC45E4A337}"/>
              </a:ext>
            </a:extLst>
          </p:cNvPr>
          <p:cNvSpPr txBox="1"/>
          <p:nvPr/>
        </p:nvSpPr>
        <p:spPr>
          <a:xfrm>
            <a:off x="0" y="1057216"/>
            <a:ext cx="9144000" cy="338554"/>
          </a:xfrm>
          <a:prstGeom prst="rect">
            <a:avLst/>
          </a:prstGeom>
          <a:solidFill>
            <a:schemeClr val="tx1"/>
          </a:solidFill>
        </p:spPr>
        <p:txBody>
          <a:bodyPr wrap="square" rtlCol="0">
            <a:spAutoFit/>
          </a:bodyPr>
          <a:lstStyle/>
          <a:p>
            <a:pPr algn="ctr"/>
            <a:r>
              <a:rPr lang="en-US" sz="1600" b="1" dirty="0">
                <a:solidFill>
                  <a:schemeClr val="bg1"/>
                </a:solidFill>
              </a:rPr>
              <a:t>Renewals will take place over the course of the year. They are not all due this spring. </a:t>
            </a:r>
          </a:p>
        </p:txBody>
      </p:sp>
      <p:graphicFrame>
        <p:nvGraphicFramePr>
          <p:cNvPr id="6" name="Content Placeholder 2">
            <a:extLst>
              <a:ext uri="{FF2B5EF4-FFF2-40B4-BE49-F238E27FC236}">
                <a16:creationId xmlns:a16="http://schemas.microsoft.com/office/drawing/2014/main" id="{71E42A16-3CB6-D214-07E2-09AB5CA2C596}"/>
              </a:ext>
            </a:extLst>
          </p:cNvPr>
          <p:cNvGraphicFramePr>
            <a:graphicFrameLocks/>
          </p:cNvGraphicFramePr>
          <p:nvPr>
            <p:extLst>
              <p:ext uri="{D42A27DB-BD31-4B8C-83A1-F6EECF244321}">
                <p14:modId xmlns:p14="http://schemas.microsoft.com/office/powerpoint/2010/main" val="458806036"/>
              </p:ext>
            </p:extLst>
          </p:nvPr>
        </p:nvGraphicFramePr>
        <p:xfrm>
          <a:off x="628650" y="1524000"/>
          <a:ext cx="78867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262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Phases of the Renewal Process – Phase I Ex Parte</a:t>
            </a:r>
          </a:p>
        </p:txBody>
      </p:sp>
      <p:pic>
        <p:nvPicPr>
          <p:cNvPr id="6" name="Picture 5">
            <a:extLst>
              <a:ext uri="{FF2B5EF4-FFF2-40B4-BE49-F238E27FC236}">
                <a16:creationId xmlns:a16="http://schemas.microsoft.com/office/drawing/2014/main" id="{E724B306-6384-AD33-BF5C-9B7CA5FA03B7}"/>
              </a:ext>
            </a:extLst>
          </p:cNvPr>
          <p:cNvPicPr/>
          <p:nvPr/>
        </p:nvPicPr>
        <p:blipFill>
          <a:blip r:embed="rId3">
            <a:extLst>
              <a:ext uri="{28A0092B-C50C-407E-A947-70E740481C1C}">
                <a14:useLocalDpi xmlns:a14="http://schemas.microsoft.com/office/drawing/2010/main" val="0"/>
              </a:ext>
            </a:extLst>
          </a:blip>
          <a:stretch>
            <a:fillRect/>
          </a:stretch>
        </p:blipFill>
        <p:spPr>
          <a:xfrm>
            <a:off x="0" y="6217920"/>
            <a:ext cx="1939925" cy="640080"/>
          </a:xfrm>
          <a:prstGeom prst="rect">
            <a:avLst/>
          </a:prstGeom>
        </p:spPr>
      </p:pic>
      <p:sp>
        <p:nvSpPr>
          <p:cNvPr id="8" name="Content Placeholder 8">
            <a:extLst>
              <a:ext uri="{FF2B5EF4-FFF2-40B4-BE49-F238E27FC236}">
                <a16:creationId xmlns:a16="http://schemas.microsoft.com/office/drawing/2014/main" id="{01A49BB1-3637-F873-FC06-CE97E0FE888F}"/>
              </a:ext>
            </a:extLst>
          </p:cNvPr>
          <p:cNvSpPr txBox="1">
            <a:spLocks/>
          </p:cNvSpPr>
          <p:nvPr/>
        </p:nvSpPr>
        <p:spPr>
          <a:xfrm>
            <a:off x="248816" y="3429000"/>
            <a:ext cx="8839200" cy="2788920"/>
          </a:xfrm>
          <a:prstGeom prst="rect">
            <a:avLst/>
          </a:prstGeom>
        </p:spPr>
        <p:txBody>
          <a:bodyPr/>
          <a:lstStyle>
            <a:lvl1pPr marL="228600" indent="-228600" algn="l" defTabSz="685800" rtl="0" eaLnBrk="1" latinLnBrk="0" hangingPunct="1">
              <a:lnSpc>
                <a:spcPct val="100000"/>
              </a:lnSpc>
              <a:spcBef>
                <a:spcPts val="750"/>
              </a:spcBef>
              <a:buSzPct val="110000"/>
              <a:buFont typeface="Arial" panose="020B0604020202020204" pitchFamily="34" charset="0"/>
              <a:buChar char="•"/>
              <a:defRPr sz="1600" kern="1200">
                <a:solidFill>
                  <a:srgbClr val="3E3E3E"/>
                </a:solidFill>
                <a:latin typeface="+mn-lt"/>
                <a:ea typeface="+mn-ea"/>
                <a:cs typeface="+mn-cs"/>
              </a:defRPr>
            </a:lvl1pPr>
            <a:lvl2pPr marL="457200" indent="-228600" algn="l" defTabSz="685800" rtl="0" eaLnBrk="1" latinLnBrk="0" hangingPunct="1">
              <a:lnSpc>
                <a:spcPct val="100000"/>
              </a:lnSpc>
              <a:spcBef>
                <a:spcPts val="375"/>
              </a:spcBef>
              <a:buClr>
                <a:schemeClr val="accent2"/>
              </a:buClr>
              <a:buFont typeface="Wingdings" panose="05000000000000000000" pitchFamily="2" charset="2"/>
              <a:buChar char="§"/>
              <a:defRPr sz="1600" kern="1200">
                <a:solidFill>
                  <a:srgbClr val="3E3E3E"/>
                </a:solidFill>
                <a:latin typeface="+mn-lt"/>
                <a:ea typeface="+mn-ea"/>
                <a:cs typeface="+mn-cs"/>
              </a:defRPr>
            </a:lvl2pPr>
            <a:lvl3pPr marL="685800" indent="-228600" algn="l" defTabSz="685800" rtl="0" eaLnBrk="1" latinLnBrk="0" hangingPunct="1">
              <a:lnSpc>
                <a:spcPct val="100000"/>
              </a:lnSpc>
              <a:spcBef>
                <a:spcPts val="375"/>
              </a:spcBef>
              <a:buClr>
                <a:schemeClr val="accent3"/>
              </a:buClr>
              <a:buSzPct val="110000"/>
              <a:buFont typeface="Arial" panose="020B0604020202020204" pitchFamily="34" charset="0"/>
              <a:buChar char="•"/>
              <a:defRPr sz="1400" kern="1200">
                <a:solidFill>
                  <a:srgbClr val="3E3E3E"/>
                </a:solidFill>
                <a:latin typeface="+mn-lt"/>
                <a:ea typeface="+mn-ea"/>
                <a:cs typeface="+mn-cs"/>
              </a:defRPr>
            </a:lvl3pPr>
            <a:lvl4pPr marL="914400" indent="-228600" algn="l" defTabSz="685800" rtl="0" eaLnBrk="1" latinLnBrk="0" hangingPunct="1">
              <a:lnSpc>
                <a:spcPct val="100000"/>
              </a:lnSpc>
              <a:spcBef>
                <a:spcPts val="375"/>
              </a:spcBef>
              <a:buClr>
                <a:schemeClr val="accent5"/>
              </a:buClr>
              <a:buSzPct val="110000"/>
              <a:buFont typeface="Calibri" panose="020F0502020204030204" pitchFamily="34" charset="0"/>
              <a:buChar char="―"/>
              <a:defRPr sz="1200" kern="1200">
                <a:solidFill>
                  <a:srgbClr val="3E3E3E"/>
                </a:solidFill>
                <a:latin typeface="+mn-lt"/>
                <a:ea typeface="+mn-ea"/>
                <a:cs typeface="+mn-cs"/>
              </a:defRPr>
            </a:lvl4pPr>
            <a:lvl5pPr marL="1143000" indent="-166688" algn="l" defTabSz="685800" rtl="0" eaLnBrk="1" latinLnBrk="0" hangingPunct="1">
              <a:lnSpc>
                <a:spcPct val="100000"/>
              </a:lnSpc>
              <a:spcBef>
                <a:spcPts val="375"/>
              </a:spcBef>
              <a:buFont typeface="Arial" panose="020B0604020202020204" pitchFamily="34" charset="0"/>
              <a:buChar char="»"/>
              <a:defRPr sz="1200" kern="1200">
                <a:solidFill>
                  <a:srgbClr val="3E3E3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phic 2" descr="Flip calendar outline">
            <a:extLst>
              <a:ext uri="{FF2B5EF4-FFF2-40B4-BE49-F238E27FC236}">
                <a16:creationId xmlns:a16="http://schemas.microsoft.com/office/drawing/2014/main" id="{0CDC5701-8178-CC89-62D7-7B22BE68B3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754" y="3574178"/>
            <a:ext cx="1828800" cy="1828800"/>
          </a:xfrm>
          <a:prstGeom prst="rect">
            <a:avLst/>
          </a:prstGeom>
        </p:spPr>
      </p:pic>
      <p:sp>
        <p:nvSpPr>
          <p:cNvPr id="4" name="Rectangle 3">
            <a:extLst>
              <a:ext uri="{FF2B5EF4-FFF2-40B4-BE49-F238E27FC236}">
                <a16:creationId xmlns:a16="http://schemas.microsoft.com/office/drawing/2014/main" id="{482F3930-466F-BD82-2B6E-7CE797A24629}"/>
              </a:ext>
            </a:extLst>
          </p:cNvPr>
          <p:cNvSpPr/>
          <p:nvPr/>
        </p:nvSpPr>
        <p:spPr>
          <a:xfrm>
            <a:off x="499555" y="4191352"/>
            <a:ext cx="1380649"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16</a:t>
            </a:r>
            <a:r>
              <a:rPr lang="en-US" sz="5400" b="0" cap="none" spc="0" baseline="30000" dirty="0">
                <a:ln w="0"/>
                <a:solidFill>
                  <a:schemeClr val="tx1"/>
                </a:solidFill>
                <a:effectLst>
                  <a:outerShdw blurRad="38100" dist="19050" dir="2700000" algn="tl" rotWithShape="0">
                    <a:schemeClr val="dk1">
                      <a:alpha val="40000"/>
                    </a:schemeClr>
                  </a:outerShdw>
                </a:effectLst>
              </a:rPr>
              <a:t>th</a:t>
            </a:r>
            <a:r>
              <a:rPr lang="en-US" sz="5400" b="0" cap="none" spc="0" dirty="0">
                <a:ln w="0"/>
                <a:solidFill>
                  <a:schemeClr val="tx1"/>
                </a:solidFill>
                <a:effectLst>
                  <a:outerShdw blurRad="38100" dist="19050" dir="2700000" algn="tl" rotWithShape="0">
                    <a:schemeClr val="dk1">
                      <a:alpha val="40000"/>
                    </a:schemeClr>
                  </a:outerShdw>
                </a:effectLst>
              </a:rPr>
              <a:t>  </a:t>
            </a:r>
          </a:p>
        </p:txBody>
      </p:sp>
      <p:pic>
        <p:nvPicPr>
          <p:cNvPr id="13" name="Graphic 12" descr="Open envelope outline">
            <a:extLst>
              <a:ext uri="{FF2B5EF4-FFF2-40B4-BE49-F238E27FC236}">
                <a16:creationId xmlns:a16="http://schemas.microsoft.com/office/drawing/2014/main" id="{B86EDDA9-E0A1-05C4-18E2-45AE633A49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1971" y="4681404"/>
            <a:ext cx="1222632" cy="1222632"/>
          </a:xfrm>
          <a:prstGeom prst="rect">
            <a:avLst/>
          </a:prstGeom>
        </p:spPr>
      </p:pic>
      <p:cxnSp>
        <p:nvCxnSpPr>
          <p:cNvPr id="17" name="Straight Arrow Connector 16">
            <a:extLst>
              <a:ext uri="{FF2B5EF4-FFF2-40B4-BE49-F238E27FC236}">
                <a16:creationId xmlns:a16="http://schemas.microsoft.com/office/drawing/2014/main" id="{FE988C6D-F8C3-2E7B-4EF1-8A8D3984C857}"/>
              </a:ext>
            </a:extLst>
          </p:cNvPr>
          <p:cNvCxnSpPr>
            <a:cxnSpLocks/>
          </p:cNvCxnSpPr>
          <p:nvPr/>
        </p:nvCxnSpPr>
        <p:spPr>
          <a:xfrm>
            <a:off x="1842610" y="4406558"/>
            <a:ext cx="1014575" cy="64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DE30D75-FF57-8D32-D781-07F7F36061A0}"/>
              </a:ext>
            </a:extLst>
          </p:cNvPr>
          <p:cNvCxnSpPr>
            <a:cxnSpLocks/>
          </p:cNvCxnSpPr>
          <p:nvPr/>
        </p:nvCxnSpPr>
        <p:spPr>
          <a:xfrm flipV="1">
            <a:off x="1880204" y="3752299"/>
            <a:ext cx="976981" cy="626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D8874B2-72C2-22A5-CE85-F3D16F8F30C5}"/>
              </a:ext>
            </a:extLst>
          </p:cNvPr>
          <p:cNvSpPr txBox="1"/>
          <p:nvPr/>
        </p:nvSpPr>
        <p:spPr>
          <a:xfrm>
            <a:off x="2822772" y="5870936"/>
            <a:ext cx="1489836" cy="300082"/>
          </a:xfrm>
          <a:prstGeom prst="rect">
            <a:avLst/>
          </a:prstGeom>
          <a:noFill/>
        </p:spPr>
        <p:txBody>
          <a:bodyPr wrap="square" rtlCol="0">
            <a:spAutoFit/>
          </a:bodyPr>
          <a:lstStyle/>
          <a:p>
            <a:r>
              <a:rPr lang="en-US" dirty="0"/>
              <a:t>Renewal Packet</a:t>
            </a:r>
          </a:p>
        </p:txBody>
      </p:sp>
      <p:sp>
        <p:nvSpPr>
          <p:cNvPr id="2" name="TextBox 1">
            <a:extLst>
              <a:ext uri="{FF2B5EF4-FFF2-40B4-BE49-F238E27FC236}">
                <a16:creationId xmlns:a16="http://schemas.microsoft.com/office/drawing/2014/main" id="{F2C93C66-2208-A107-FB5E-D1F309C895D4}"/>
              </a:ext>
            </a:extLst>
          </p:cNvPr>
          <p:cNvSpPr txBox="1"/>
          <p:nvPr/>
        </p:nvSpPr>
        <p:spPr>
          <a:xfrm>
            <a:off x="4270478" y="3174773"/>
            <a:ext cx="4501650" cy="3008516"/>
          </a:xfrm>
          <a:prstGeom prst="rect">
            <a:avLst/>
          </a:prstGeom>
          <a:noFill/>
        </p:spPr>
        <p:txBody>
          <a:bodyPr wrap="square" rtlCol="0">
            <a:spAutoFit/>
          </a:bodyPr>
          <a:lstStyle/>
          <a:p>
            <a:r>
              <a:rPr lang="en-US" sz="1600" b="1" dirty="0">
                <a:effectLst/>
                <a:latin typeface="Arial" panose="020B0604020202020204" pitchFamily="34" charset="0"/>
                <a:ea typeface="Calibri" panose="020F0502020204030204" pitchFamily="34" charset="0"/>
              </a:rPr>
              <a:t>If the case passes Ex Parte,</a:t>
            </a:r>
          </a:p>
          <a:p>
            <a:r>
              <a:rPr lang="en-US" sz="1600" dirty="0">
                <a:effectLst/>
                <a:latin typeface="Arial" panose="020B0604020202020204" pitchFamily="34" charset="0"/>
                <a:ea typeface="Calibri" panose="020F0502020204030204" pitchFamily="34" charset="0"/>
              </a:rPr>
              <a:t>VaCMS generates an NOA for continued coverage and mails it to the mailing address in VaCMS. The member’s enrollee’s is extended.</a:t>
            </a:r>
          </a:p>
          <a:p>
            <a:endParaRPr lang="en-US" sz="1200" dirty="0">
              <a:latin typeface="Arial" panose="020B0604020202020204" pitchFamily="34" charset="0"/>
              <a:ea typeface="Calibri" panose="020F0502020204030204" pitchFamily="34" charset="0"/>
            </a:endParaRPr>
          </a:p>
          <a:p>
            <a:endParaRPr lang="en-US" sz="1200" dirty="0">
              <a:latin typeface="Arial" panose="020B0604020202020204" pitchFamily="34" charset="0"/>
              <a:ea typeface="Calibri" panose="020F0502020204030204" pitchFamily="34" charset="0"/>
            </a:endParaRPr>
          </a:p>
          <a:p>
            <a:endParaRPr lang="en-US" sz="1200" dirty="0">
              <a:latin typeface="Arial" panose="020B0604020202020204" pitchFamily="34" charset="0"/>
              <a:ea typeface="Calibri" panose="020F0502020204030204" pitchFamily="34" charset="0"/>
            </a:endParaRPr>
          </a:p>
          <a:p>
            <a:endParaRPr lang="en-US" sz="1200" dirty="0">
              <a:effectLst/>
              <a:latin typeface="Arial" panose="020B0604020202020204" pitchFamily="34" charset="0"/>
              <a:ea typeface="Calibri" panose="020F0502020204030204" pitchFamily="34" charset="0"/>
            </a:endParaRPr>
          </a:p>
          <a:p>
            <a:r>
              <a:rPr lang="en-US" sz="1600" b="1" dirty="0">
                <a:latin typeface="Arial" panose="020B0604020202020204" pitchFamily="34" charset="0"/>
                <a:ea typeface="Calibri" panose="020F0502020204030204" pitchFamily="34" charset="0"/>
              </a:rPr>
              <a:t>If the case fails Ex Parte,</a:t>
            </a:r>
          </a:p>
          <a:p>
            <a:r>
              <a:rPr lang="en-US" sz="1600" dirty="0">
                <a:latin typeface="Arial" panose="020B0604020202020204" pitchFamily="34" charset="0"/>
                <a:ea typeface="Calibri" panose="020F0502020204030204" pitchFamily="34" charset="0"/>
              </a:rPr>
              <a:t>VaCMS generates a renewal packet and mails it to the mailing address in VaCMS on the Monday following the Ex Parte run. </a:t>
            </a:r>
            <a:endParaRPr lang="en-US" sz="1600" dirty="0">
              <a:effectLst/>
              <a:latin typeface="Arial" panose="020B0604020202020204" pitchFamily="34" charset="0"/>
              <a:ea typeface="Calibri" panose="020F0502020204030204" pitchFamily="34" charset="0"/>
            </a:endParaRPr>
          </a:p>
          <a:p>
            <a:endParaRPr lang="en-US" dirty="0"/>
          </a:p>
        </p:txBody>
      </p:sp>
      <p:sp>
        <p:nvSpPr>
          <p:cNvPr id="10" name="TextBox 9">
            <a:extLst>
              <a:ext uri="{FF2B5EF4-FFF2-40B4-BE49-F238E27FC236}">
                <a16:creationId xmlns:a16="http://schemas.microsoft.com/office/drawing/2014/main" id="{4F891F6C-DCD9-0CC7-92FD-E67A6E1881BE}"/>
              </a:ext>
            </a:extLst>
          </p:cNvPr>
          <p:cNvSpPr txBox="1"/>
          <p:nvPr/>
        </p:nvSpPr>
        <p:spPr>
          <a:xfrm>
            <a:off x="248754" y="875151"/>
            <a:ext cx="8437984" cy="1815882"/>
          </a:xfrm>
          <a:prstGeom prst="rect">
            <a:avLst/>
          </a:prstGeom>
          <a:noFill/>
        </p:spPr>
        <p:txBody>
          <a:bodyPr wrap="square">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mn-cs"/>
              </a:rPr>
              <a:t>Sixty (60) days prior to the Medicaid cancellation date, cases are queued to run through the Ex Parte process (the automated renewal process). </a:t>
            </a:r>
            <a:r>
              <a:rPr kumimoji="0" lang="en-US" sz="1600" b="0" i="0"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rPr>
              <a:t>Ex Parte processing runs on the Saturday </a:t>
            </a:r>
            <a:r>
              <a:rPr kumimoji="0" lang="en-US" sz="1600" b="1" i="1"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rPr>
              <a:t>after the 16</a:t>
            </a:r>
            <a:r>
              <a:rPr kumimoji="0" lang="en-US" sz="1600" b="1" i="1" u="none" strike="noStrike" kern="1200" cap="none" spc="0" normalizeH="0" baseline="3000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rPr>
              <a:t>th</a:t>
            </a:r>
            <a:r>
              <a:rPr kumimoji="0" lang="en-US" sz="1600" b="0" i="0"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rPr>
              <a:t> of the month in VaCMS.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rPr>
              <a:t>Continuous Medicaid Coverage ends on April 1, 2023. Those cases with an April end date (April 30) will run through the Ex Parte process on March 18, the Saturday after the 16</a:t>
            </a:r>
            <a:r>
              <a:rPr kumimoji="0" lang="en-US" sz="1600" b="0" i="0" u="none" strike="noStrike" kern="1200" cap="none" spc="0" normalizeH="0" baseline="3000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rPr>
              <a:t>th</a:t>
            </a:r>
            <a:r>
              <a:rPr kumimoji="0" lang="en-US" sz="1600" b="0" i="0" u="none" strike="noStrike" kern="1200" cap="none" spc="0" normalizeH="0" baseline="0" noProof="0" dirty="0">
                <a:ln>
                  <a:noFill/>
                </a:ln>
                <a:solidFill>
                  <a:srgbClr val="545487"/>
                </a:solidFill>
                <a:effectLst/>
                <a:uLnTx/>
                <a:uFillTx/>
                <a:latin typeface="Arial" panose="020B0604020202020204" pitchFamily="34" charset="0"/>
                <a:ea typeface="Calibri" panose="020F0502020204030204" pitchFamily="34" charset="0"/>
                <a:cs typeface="Times New Roman" panose="02020603050405020304" pitchFamily="18" charset="0"/>
              </a:rPr>
              <a:t> of March. </a:t>
            </a:r>
            <a:endParaRPr kumimoji="0" lang="en-US" sz="1600" b="0" i="0" u="none" strike="noStrike" kern="1200" cap="none" spc="0" normalizeH="0" baseline="0" noProof="0" dirty="0">
              <a:ln>
                <a:noFill/>
              </a:ln>
              <a:solidFill>
                <a:srgbClr val="545487"/>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23" descr="Document outline">
            <a:extLst>
              <a:ext uri="{FF2B5EF4-FFF2-40B4-BE49-F238E27FC236}">
                <a16:creationId xmlns:a16="http://schemas.microsoft.com/office/drawing/2014/main" id="{9A9A4460-E1D8-D343-27A9-345A0347DD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65104" y="3120814"/>
            <a:ext cx="1258078" cy="1258078"/>
          </a:xfrm>
          <a:prstGeom prst="rect">
            <a:avLst/>
          </a:prstGeom>
        </p:spPr>
      </p:pic>
      <p:sp>
        <p:nvSpPr>
          <p:cNvPr id="25" name="TextBox 24">
            <a:extLst>
              <a:ext uri="{FF2B5EF4-FFF2-40B4-BE49-F238E27FC236}">
                <a16:creationId xmlns:a16="http://schemas.microsoft.com/office/drawing/2014/main" id="{B5D0E615-760E-7557-3A52-742B87E63110}"/>
              </a:ext>
            </a:extLst>
          </p:cNvPr>
          <p:cNvSpPr txBox="1"/>
          <p:nvPr/>
        </p:nvSpPr>
        <p:spPr>
          <a:xfrm>
            <a:off x="3088746" y="3248958"/>
            <a:ext cx="705965" cy="300082"/>
          </a:xfrm>
          <a:prstGeom prst="rect">
            <a:avLst/>
          </a:prstGeom>
          <a:noFill/>
        </p:spPr>
        <p:txBody>
          <a:bodyPr wrap="square" rtlCol="0">
            <a:spAutoFit/>
          </a:bodyPr>
          <a:lstStyle/>
          <a:p>
            <a:r>
              <a:rPr lang="en-US" dirty="0"/>
              <a:t>NOA</a:t>
            </a:r>
          </a:p>
        </p:txBody>
      </p:sp>
      <p:sp>
        <p:nvSpPr>
          <p:cNvPr id="32" name="TextBox 31">
            <a:extLst>
              <a:ext uri="{FF2B5EF4-FFF2-40B4-BE49-F238E27FC236}">
                <a16:creationId xmlns:a16="http://schemas.microsoft.com/office/drawing/2014/main" id="{301259D1-6D0C-E6F1-8CB6-DC63C642D0F2}"/>
              </a:ext>
            </a:extLst>
          </p:cNvPr>
          <p:cNvSpPr txBox="1"/>
          <p:nvPr/>
        </p:nvSpPr>
        <p:spPr>
          <a:xfrm>
            <a:off x="160327" y="3001802"/>
            <a:ext cx="2166044" cy="769441"/>
          </a:xfrm>
          <a:prstGeom prst="rect">
            <a:avLst/>
          </a:prstGeom>
          <a:noFill/>
        </p:spPr>
        <p:txBody>
          <a:bodyPr wrap="square" rtlCol="0">
            <a:spAutoFit/>
          </a:bodyPr>
          <a:lstStyle/>
          <a:p>
            <a:r>
              <a:rPr lang="en-US" sz="2000" b="1" dirty="0"/>
              <a:t>     </a:t>
            </a:r>
          </a:p>
          <a:p>
            <a:r>
              <a:rPr lang="en-US" sz="1200" dirty="0"/>
              <a:t>Ex Parte runs the Saturday after the 16</a:t>
            </a:r>
            <a:r>
              <a:rPr lang="en-US" sz="1200" baseline="30000" dirty="0"/>
              <a:t>th</a:t>
            </a:r>
            <a:r>
              <a:rPr lang="en-US" sz="1200" dirty="0"/>
              <a:t> of the month</a:t>
            </a:r>
          </a:p>
        </p:txBody>
      </p:sp>
      <p:sp>
        <p:nvSpPr>
          <p:cNvPr id="36" name="TextBox 35">
            <a:extLst>
              <a:ext uri="{FF2B5EF4-FFF2-40B4-BE49-F238E27FC236}">
                <a16:creationId xmlns:a16="http://schemas.microsoft.com/office/drawing/2014/main" id="{1FDDF50B-6648-AD3A-AA24-917F9431F350}"/>
              </a:ext>
            </a:extLst>
          </p:cNvPr>
          <p:cNvSpPr txBox="1"/>
          <p:nvPr/>
        </p:nvSpPr>
        <p:spPr>
          <a:xfrm>
            <a:off x="0" y="2649897"/>
            <a:ext cx="9144000" cy="369332"/>
          </a:xfrm>
          <a:prstGeom prst="rect">
            <a:avLst/>
          </a:prstGeom>
          <a:solidFill>
            <a:schemeClr val="accent1">
              <a:lumMod val="75000"/>
            </a:schemeClr>
          </a:solidFill>
        </p:spPr>
        <p:txBody>
          <a:bodyPr wrap="square" rtlCol="0">
            <a:spAutoFit/>
          </a:bodyPr>
          <a:lstStyle/>
          <a:p>
            <a:pPr algn="ctr"/>
            <a:r>
              <a:rPr lang="en-US" sz="1800" b="1" dirty="0">
                <a:solidFill>
                  <a:schemeClr val="bg1"/>
                </a:solidFill>
              </a:rPr>
              <a:t>Ex Parte Process</a:t>
            </a:r>
          </a:p>
        </p:txBody>
      </p:sp>
    </p:spTree>
    <p:extLst>
      <p:ext uri="{BB962C8B-B14F-4D97-AF65-F5344CB8AC3E}">
        <p14:creationId xmlns:p14="http://schemas.microsoft.com/office/powerpoint/2010/main" val="116594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26" y="188292"/>
            <a:ext cx="8831274" cy="614016"/>
          </a:xfrm>
        </p:spPr>
        <p:txBody>
          <a:bodyPr/>
          <a:lstStyle/>
          <a:p>
            <a:r>
              <a:rPr lang="en-US" dirty="0"/>
              <a:t>Phases of the Renewal Process – Phase II Renewal Packet</a:t>
            </a:r>
          </a:p>
        </p:txBody>
      </p:sp>
      <p:sp>
        <p:nvSpPr>
          <p:cNvPr id="8" name="Shape 62"/>
          <p:cNvSpPr/>
          <p:nvPr/>
        </p:nvSpPr>
        <p:spPr>
          <a:xfrm>
            <a:off x="514111" y="1219200"/>
            <a:ext cx="2198076" cy="27176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nSpc>
                <a:spcPct val="120000"/>
              </a:lnSpc>
              <a:defRPr sz="1800"/>
            </a:pPr>
            <a:r>
              <a:rPr lang="en-US" sz="1600" b="1" dirty="0">
                <a:solidFill>
                  <a:srgbClr val="FFFFFF"/>
                </a:solidFill>
                <a:latin typeface="Arial" panose="020B0604020202020204" pitchFamily="34" charset="0"/>
                <a:ea typeface="Open Sans"/>
                <a:cs typeface="Arial" panose="020B0604020202020204" pitchFamily="34" charset="0"/>
                <a:sym typeface="Open Sans"/>
              </a:rPr>
              <a:t>Sample Text Box 1</a:t>
            </a:r>
            <a:endParaRPr sz="1600" b="1"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endParaRPr lang="en-US" sz="1400"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r>
              <a:rPr lang="en-US" sz="1400" dirty="0">
                <a:solidFill>
                  <a:srgbClr val="FFFFFF"/>
                </a:solidFill>
                <a:latin typeface="Arial" panose="020B0604020202020204" pitchFamily="34" charset="0"/>
                <a:ea typeface="Open Sans"/>
                <a:cs typeface="Arial" panose="020B0604020202020204" pitchFamily="34" charset="0"/>
                <a:sym typeface="Open Sans"/>
              </a:rPr>
              <a:t>Text goes here (Arial). If you are printing your presentation, a good range for font sizes is 12 to 16. Paragraph settings are Before: 0; After: 0; and Line Spacing: Multiple at 1.2.</a:t>
            </a:r>
            <a:endParaRPr sz="1400" dirty="0">
              <a:solidFill>
                <a:srgbClr val="FFFFFF"/>
              </a:solidFill>
              <a:latin typeface="Arial" panose="020B0604020202020204" pitchFamily="34" charset="0"/>
              <a:ea typeface="Open Sans"/>
              <a:cs typeface="Arial" panose="020B0604020202020204" pitchFamily="34" charset="0"/>
              <a:sym typeface="Open Sans"/>
            </a:endParaRPr>
          </a:p>
        </p:txBody>
      </p:sp>
      <p:sp>
        <p:nvSpPr>
          <p:cNvPr id="9" name="Shape 62"/>
          <p:cNvSpPr/>
          <p:nvPr/>
        </p:nvSpPr>
        <p:spPr>
          <a:xfrm>
            <a:off x="3527332" y="1219200"/>
            <a:ext cx="2198076" cy="27176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nSpc>
                <a:spcPct val="120000"/>
              </a:lnSpc>
              <a:defRPr sz="1800"/>
            </a:pPr>
            <a:r>
              <a:rPr lang="en-US" sz="1600" b="1" dirty="0">
                <a:solidFill>
                  <a:srgbClr val="FFFFFF"/>
                </a:solidFill>
                <a:latin typeface="Arial" panose="020B0604020202020204" pitchFamily="34" charset="0"/>
                <a:ea typeface="Open Sans"/>
                <a:cs typeface="Arial" panose="020B0604020202020204" pitchFamily="34" charset="0"/>
                <a:sym typeface="Open Sans"/>
              </a:rPr>
              <a:t>Sample Text Box 2</a:t>
            </a:r>
            <a:endParaRPr sz="1600" b="1"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endParaRPr lang="en-US" sz="1400"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r>
              <a:rPr lang="en-US" sz="1400" dirty="0">
                <a:solidFill>
                  <a:srgbClr val="FFFFFF"/>
                </a:solidFill>
                <a:latin typeface="Arial" panose="020B0604020202020204" pitchFamily="34" charset="0"/>
                <a:ea typeface="Open Sans"/>
                <a:cs typeface="Arial" panose="020B0604020202020204" pitchFamily="34" charset="0"/>
                <a:sym typeface="Open Sans"/>
              </a:rPr>
              <a:t>Text goes here (Arial). If you are printing your presentation, a good range for font sizes is 12 to 16. Paragraph settings are Before: 0; After: 0; and Line Spacing: Multiple at 1.2.</a:t>
            </a:r>
            <a:endParaRPr sz="1400" dirty="0">
              <a:solidFill>
                <a:srgbClr val="FFFFFF"/>
              </a:solidFill>
              <a:latin typeface="Arial" panose="020B0604020202020204" pitchFamily="34" charset="0"/>
              <a:ea typeface="Open Sans"/>
              <a:cs typeface="Arial" panose="020B0604020202020204" pitchFamily="34" charset="0"/>
              <a:sym typeface="Open Sans"/>
            </a:endParaRPr>
          </a:p>
        </p:txBody>
      </p:sp>
      <p:sp>
        <p:nvSpPr>
          <p:cNvPr id="10" name="Shape 62"/>
          <p:cNvSpPr/>
          <p:nvPr/>
        </p:nvSpPr>
        <p:spPr>
          <a:xfrm>
            <a:off x="6553200" y="1219200"/>
            <a:ext cx="2198076" cy="27176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nSpc>
                <a:spcPct val="120000"/>
              </a:lnSpc>
              <a:defRPr sz="1800"/>
            </a:pPr>
            <a:r>
              <a:rPr lang="en-US" sz="1600" b="1" dirty="0">
                <a:solidFill>
                  <a:srgbClr val="FFFFFF"/>
                </a:solidFill>
                <a:latin typeface="Arial" panose="020B0604020202020204" pitchFamily="34" charset="0"/>
                <a:ea typeface="Open Sans"/>
                <a:cs typeface="Arial" panose="020B0604020202020204" pitchFamily="34" charset="0"/>
                <a:sym typeface="Open Sans"/>
              </a:rPr>
              <a:t>Sample Text Box 3</a:t>
            </a:r>
            <a:endParaRPr sz="1600" b="1"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endParaRPr lang="en-US" sz="1400" dirty="0">
              <a:solidFill>
                <a:srgbClr val="FFFFFF"/>
              </a:solidFill>
              <a:latin typeface="Arial" panose="020B0604020202020204" pitchFamily="34" charset="0"/>
              <a:ea typeface="Open Sans"/>
              <a:cs typeface="Arial" panose="020B0604020202020204" pitchFamily="34" charset="0"/>
              <a:sym typeface="Open Sans"/>
            </a:endParaRPr>
          </a:p>
          <a:p>
            <a:pPr lvl="0">
              <a:lnSpc>
                <a:spcPct val="120000"/>
              </a:lnSpc>
              <a:defRPr sz="1800"/>
            </a:pPr>
            <a:r>
              <a:rPr lang="en-US" sz="1400" dirty="0">
                <a:solidFill>
                  <a:srgbClr val="FFFFFF"/>
                </a:solidFill>
                <a:latin typeface="Arial" panose="020B0604020202020204" pitchFamily="34" charset="0"/>
                <a:ea typeface="Open Sans"/>
                <a:cs typeface="Arial" panose="020B0604020202020204" pitchFamily="34" charset="0"/>
                <a:sym typeface="Open Sans"/>
              </a:rPr>
              <a:t>Text goes here (Arial). If you are printing your presentation, a good range for font sizes is 12 to 16. Paragraph settings are Before: 0; After: 0; and Line Spacing: Multiple at 1.2.</a:t>
            </a:r>
            <a:endParaRPr sz="1400" dirty="0">
              <a:solidFill>
                <a:srgbClr val="FFFFFF"/>
              </a:solidFill>
              <a:latin typeface="Arial" panose="020B0604020202020204" pitchFamily="34" charset="0"/>
              <a:ea typeface="Open Sans"/>
              <a:cs typeface="Arial" panose="020B0604020202020204" pitchFamily="34" charset="0"/>
              <a:sym typeface="Open Sans"/>
            </a:endParaRPr>
          </a:p>
        </p:txBody>
      </p:sp>
      <p:pic>
        <p:nvPicPr>
          <p:cNvPr id="12" name="Picture 11">
            <a:extLst>
              <a:ext uri="{FF2B5EF4-FFF2-40B4-BE49-F238E27FC236}">
                <a16:creationId xmlns:a16="http://schemas.microsoft.com/office/drawing/2014/main" id="{121635F6-EE6F-4D0A-12AD-BA54F2E226DD}"/>
              </a:ext>
            </a:extLst>
          </p:cNvPr>
          <p:cNvPicPr/>
          <p:nvPr/>
        </p:nvPicPr>
        <p:blipFill>
          <a:blip r:embed="rId3">
            <a:extLst>
              <a:ext uri="{28A0092B-C50C-407E-A947-70E740481C1C}">
                <a14:useLocalDpi xmlns:a14="http://schemas.microsoft.com/office/drawing/2010/main" val="0"/>
              </a:ext>
            </a:extLst>
          </a:blip>
          <a:stretch>
            <a:fillRect/>
          </a:stretch>
        </p:blipFill>
        <p:spPr>
          <a:xfrm>
            <a:off x="0" y="6217920"/>
            <a:ext cx="1939925" cy="640080"/>
          </a:xfrm>
          <a:prstGeom prst="rect">
            <a:avLst/>
          </a:prstGeom>
        </p:spPr>
      </p:pic>
      <p:sp>
        <p:nvSpPr>
          <p:cNvPr id="13" name="Content Placeholder 8">
            <a:extLst>
              <a:ext uri="{FF2B5EF4-FFF2-40B4-BE49-F238E27FC236}">
                <a16:creationId xmlns:a16="http://schemas.microsoft.com/office/drawing/2014/main" id="{4069B7C9-4564-63F4-29FE-A6ACCBB38F37}"/>
              </a:ext>
            </a:extLst>
          </p:cNvPr>
          <p:cNvSpPr>
            <a:spLocks noGrp="1"/>
          </p:cNvSpPr>
          <p:nvPr>
            <p:ph idx="1"/>
          </p:nvPr>
        </p:nvSpPr>
        <p:spPr>
          <a:xfrm>
            <a:off x="0" y="990601"/>
            <a:ext cx="8991600" cy="5272532"/>
          </a:xfrm>
        </p:spPr>
        <p:txBody>
          <a:bodyPr/>
          <a:lstStyle/>
          <a:p>
            <a:pPr marL="685800" indent="-28575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Once the member receives the Renewal Packet, they must complete a telephonic, paper, or online renewal, ideally within 2 </a:t>
            </a:r>
            <a:r>
              <a:rPr lang="en-US" sz="1800" dirty="0">
                <a:latin typeface="Arial" panose="020B0604020202020204" pitchFamily="34" charset="0"/>
                <a:ea typeface="Calibri" panose="020F0502020204030204" pitchFamily="34" charset="0"/>
                <a:cs typeface="Times New Roman" panose="02020603050405020304" pitchFamily="18" charset="0"/>
              </a:rPr>
              <a:t>weeks of receipt. </a:t>
            </a:r>
            <a:endParaRPr lang="en-US" sz="1800" dirty="0">
              <a:solidFill>
                <a:srgbClr val="5F5F5F"/>
              </a:solidFill>
              <a:ea typeface="Calibri" panose="020F0502020204030204" pitchFamily="34" charset="0"/>
              <a:cs typeface="Times New Roman" panose="02020603050405020304" pitchFamily="18" charset="0"/>
            </a:endParaRPr>
          </a:p>
          <a:p>
            <a:pPr marL="685800" indent="-28575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DOC and Jail staff may submit paper renewals securely to </a:t>
            </a:r>
            <a:r>
              <a:rPr lang="en-US" sz="1800" u="sng" dirty="0">
                <a:effectLst/>
                <a:latin typeface="Segoe UI" panose="020B0502040204020203" pitchFamily="34" charset="0"/>
                <a:hlinkClick r:id="rId4"/>
              </a:rPr>
              <a:t>CVIU.eligibility@coverva.org</a:t>
            </a:r>
            <a:endParaRPr lang="en-US" sz="1800" u="sng" dirty="0">
              <a:effectLst/>
              <a:latin typeface="Segoe UI" panose="020B0502040204020203" pitchFamily="34" charset="0"/>
            </a:endParaRPr>
          </a:p>
          <a:p>
            <a:pPr marL="914400" lvl="1" indent="-285750">
              <a:lnSpc>
                <a:spcPct val="107000"/>
              </a:lnSpc>
              <a:spcBef>
                <a:spcPts val="0"/>
              </a:spcBef>
              <a:spcAft>
                <a:spcPts val="800"/>
              </a:spcAft>
            </a:pPr>
            <a:r>
              <a:rPr lang="en-US" sz="1800" dirty="0">
                <a:latin typeface="Segoe UI" panose="020B0502040204020203" pitchFamily="34" charset="0"/>
              </a:rPr>
              <a:t>Please be sure to use the approved template (available in the appendix slides)</a:t>
            </a:r>
            <a:endParaRPr lang="en-US" sz="1800" dirty="0">
              <a:effectLst/>
              <a:latin typeface="Segoe UI" panose="020B0502040204020203" pitchFamily="34" charset="0"/>
            </a:endParaRPr>
          </a:p>
          <a:p>
            <a:pPr marL="685800" indent="-28575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CVIU requires only one paper renewal application submitted per secure email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685800" indent="-28575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Once the CVIU receives the renewal, the CVIU Eligibility Unit will process the renewal prior to the 15</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of the month in which the renewal is due.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1" indent="0">
              <a:buNone/>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To ensure that all renewals submitted are processed in a timely manner, 		aim to have all renewals submitted </a:t>
            </a:r>
            <a:r>
              <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one month prior to the renewal due </a:t>
            </a:r>
            <a:r>
              <a:rPr lang="en-US" sz="1800" dirty="0">
                <a:effectLst/>
                <a:latin typeface="Arial" panose="020B0604020202020204" pitchFamily="34" charset="0"/>
                <a:ea typeface="Calibri" panose="020F0502020204030204" pitchFamily="34" charset="0"/>
                <a:cs typeface="Times New Roman" panose="02020603050405020304" pitchFamily="18" charset="0"/>
              </a:rPr>
              <a:t>		date. </a:t>
            </a:r>
          </a:p>
          <a:p>
            <a:pPr marL="0" indent="0">
              <a:buNone/>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	Ex: </a:t>
            </a:r>
            <a:r>
              <a:rPr lang="en-US" sz="1800" dirty="0">
                <a:effectLst/>
                <a:latin typeface="Arial" panose="020B0604020202020204" pitchFamily="34" charset="0"/>
                <a:ea typeface="Calibri" panose="020F0502020204030204" pitchFamily="34" charset="0"/>
                <a:cs typeface="Times New Roman" panose="02020603050405020304" pitchFamily="18" charset="0"/>
              </a:rPr>
              <a:t>Renewals with a due date of 9/30/2023 should be submitted by 8/31/2023, 	at the latest.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9" name="Graphic 28" descr="Telephone outline">
            <a:extLst>
              <a:ext uri="{FF2B5EF4-FFF2-40B4-BE49-F238E27FC236}">
                <a16:creationId xmlns:a16="http://schemas.microsoft.com/office/drawing/2014/main" id="{2C9669EE-7C82-6059-AE3A-F4A9D02B25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5028" y="5259995"/>
            <a:ext cx="1300572" cy="1300572"/>
          </a:xfrm>
          <a:prstGeom prst="rect">
            <a:avLst/>
          </a:prstGeom>
        </p:spPr>
      </p:pic>
      <p:pic>
        <p:nvPicPr>
          <p:cNvPr id="33" name="Graphic 32" descr="Document outline">
            <a:extLst>
              <a:ext uri="{FF2B5EF4-FFF2-40B4-BE49-F238E27FC236}">
                <a16:creationId xmlns:a16="http://schemas.microsoft.com/office/drawing/2014/main" id="{D0B6BFDE-960B-B390-3037-4E24BF36B0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17772" y="5430364"/>
            <a:ext cx="1021062" cy="1021062"/>
          </a:xfrm>
          <a:prstGeom prst="rect">
            <a:avLst/>
          </a:prstGeom>
        </p:spPr>
      </p:pic>
      <p:pic>
        <p:nvPicPr>
          <p:cNvPr id="37" name="Graphic 36" descr="Laptop outline">
            <a:extLst>
              <a:ext uri="{FF2B5EF4-FFF2-40B4-BE49-F238E27FC236}">
                <a16:creationId xmlns:a16="http://schemas.microsoft.com/office/drawing/2014/main" id="{DBB74D35-D8ED-2583-DC51-F5363EC8B7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63796" y="5197116"/>
            <a:ext cx="1426329" cy="1426329"/>
          </a:xfrm>
          <a:prstGeom prst="rect">
            <a:avLst/>
          </a:prstGeom>
        </p:spPr>
      </p:pic>
      <p:pic>
        <p:nvPicPr>
          <p:cNvPr id="40" name="Graphic 39" descr="Flip calendar outline">
            <a:extLst>
              <a:ext uri="{FF2B5EF4-FFF2-40B4-BE49-F238E27FC236}">
                <a16:creationId xmlns:a16="http://schemas.microsoft.com/office/drawing/2014/main" id="{6CC41DD1-48B0-15F4-11FE-B38643A18A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45677" y="5241209"/>
            <a:ext cx="1250523" cy="1250523"/>
          </a:xfrm>
          <a:prstGeom prst="rect">
            <a:avLst/>
          </a:prstGeom>
        </p:spPr>
      </p:pic>
      <p:sp>
        <p:nvSpPr>
          <p:cNvPr id="41" name="Rectangle 40">
            <a:extLst>
              <a:ext uri="{FF2B5EF4-FFF2-40B4-BE49-F238E27FC236}">
                <a16:creationId xmlns:a16="http://schemas.microsoft.com/office/drawing/2014/main" id="{73418620-963F-4AB9-EEBE-70507AB7875B}"/>
              </a:ext>
            </a:extLst>
          </p:cNvPr>
          <p:cNvSpPr/>
          <p:nvPr/>
        </p:nvSpPr>
        <p:spPr>
          <a:xfrm>
            <a:off x="6575778" y="5638800"/>
            <a:ext cx="973194" cy="707886"/>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31</a:t>
            </a:r>
            <a:r>
              <a:rPr lang="en-US" sz="3200" b="0" cap="none" spc="0" baseline="30000" dirty="0">
                <a:ln w="0"/>
                <a:solidFill>
                  <a:schemeClr val="tx1"/>
                </a:solidFill>
                <a:effectLst>
                  <a:outerShdw blurRad="38100" dist="19050" dir="2700000" algn="tl" rotWithShape="0">
                    <a:schemeClr val="dk1">
                      <a:alpha val="40000"/>
                    </a:schemeClr>
                  </a:outerShdw>
                </a:effectLst>
              </a:rPr>
              <a:t>st</a:t>
            </a:r>
            <a:r>
              <a:rPr lang="en-US" sz="4000" b="0" cap="none" spc="0" dirty="0">
                <a:ln w="0"/>
                <a:solidFill>
                  <a:schemeClr val="tx1"/>
                </a:solidFill>
                <a:effectLst>
                  <a:outerShdw blurRad="38100" dist="19050" dir="2700000" algn="tl" rotWithShape="0">
                    <a:schemeClr val="dk1">
                      <a:alpha val="40000"/>
                    </a:schemeClr>
                  </a:outerShdw>
                </a:effectLst>
              </a:rPr>
              <a:t> </a:t>
            </a:r>
          </a:p>
        </p:txBody>
      </p:sp>
      <p:pic>
        <p:nvPicPr>
          <p:cNvPr id="15" name="Graphic 14" descr="Arrow Right with solid fill">
            <a:extLst>
              <a:ext uri="{FF2B5EF4-FFF2-40B4-BE49-F238E27FC236}">
                <a16:creationId xmlns:a16="http://schemas.microsoft.com/office/drawing/2014/main" id="{6DB75861-BFAF-BB42-D97A-93A8BC54DE8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2724" y="3683215"/>
            <a:ext cx="914400" cy="914400"/>
          </a:xfrm>
          <a:prstGeom prst="rect">
            <a:avLst/>
          </a:prstGeom>
        </p:spPr>
      </p:pic>
    </p:spTree>
    <p:extLst>
      <p:ext uri="{BB962C8B-B14F-4D97-AF65-F5344CB8AC3E}">
        <p14:creationId xmlns:p14="http://schemas.microsoft.com/office/powerpoint/2010/main" val="84014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9641F-FA07-44D0-9F79-07969C77BA76}"/>
              </a:ext>
            </a:extLst>
          </p:cNvPr>
          <p:cNvSpPr>
            <a:spLocks noGrp="1"/>
          </p:cNvSpPr>
          <p:nvPr>
            <p:ph idx="1"/>
          </p:nvPr>
        </p:nvSpPr>
        <p:spPr>
          <a:xfrm>
            <a:off x="3352800" y="990600"/>
            <a:ext cx="5562600" cy="6915143"/>
          </a:xfrm>
        </p:spPr>
        <p:txBody>
          <a:bodyPr>
            <a:normAutofit/>
          </a:bodyPr>
          <a:lstStyle/>
          <a:p>
            <a:pPr marL="257175" indent="-257175">
              <a:spcBef>
                <a:spcPts val="0"/>
              </a:spcBef>
              <a:buFont typeface="Symbol" panose="05050102010706020507" pitchFamily="18" charset="2"/>
              <a:buChar char=""/>
            </a:pPr>
            <a:r>
              <a:rPr lang="en-US" dirty="0">
                <a:solidFill>
                  <a:srgbClr val="3C3C3C"/>
                </a:solidFill>
                <a:latin typeface="+mj-lt"/>
                <a:ea typeface="Calibri" panose="020F0502020204030204" pitchFamily="34" charset="0"/>
                <a:cs typeface="Times New Roman" panose="02020603050405020304" pitchFamily="18" charset="0"/>
              </a:rPr>
              <a:t>Coverage is cancelled if the individual fails to complete their renewal or send requested verifications.</a:t>
            </a:r>
          </a:p>
          <a:p>
            <a:pPr marL="257175" indent="-257175">
              <a:spcBef>
                <a:spcPts val="0"/>
              </a:spcBef>
              <a:buFont typeface="Symbol" panose="05050102010706020507" pitchFamily="18" charset="2"/>
              <a:buChar char=""/>
            </a:pPr>
            <a:endParaRPr lang="en-US" sz="700" dirty="0">
              <a:solidFill>
                <a:srgbClr val="3C3C3C"/>
              </a:solidFill>
              <a:latin typeface="+mj-lt"/>
              <a:ea typeface="Calibri" panose="020F0502020204030204" pitchFamily="34" charset="0"/>
              <a:cs typeface="Times New Roman" panose="02020603050405020304" pitchFamily="18" charset="0"/>
            </a:endParaRPr>
          </a:p>
          <a:p>
            <a:pPr marL="257175" indent="-257175">
              <a:spcBef>
                <a:spcPts val="0"/>
              </a:spcBef>
              <a:buFont typeface="Symbol" panose="05050102010706020507" pitchFamily="18" charset="2"/>
              <a:buChar char=""/>
            </a:pPr>
            <a:r>
              <a:rPr lang="en-US" dirty="0">
                <a:solidFill>
                  <a:srgbClr val="3C3C3C"/>
                </a:solidFill>
                <a:latin typeface="+mj-lt"/>
                <a:ea typeface="Calibri" panose="020F0502020204030204" pitchFamily="34" charset="0"/>
                <a:cs typeface="Times New Roman" panose="02020603050405020304" pitchFamily="18" charset="0"/>
              </a:rPr>
              <a:t>After coverage is cancelled, the individual has 90 days to complete their renewal or submit verifications. This is the </a:t>
            </a:r>
            <a:r>
              <a:rPr lang="en-US" i="1" dirty="0">
                <a:solidFill>
                  <a:srgbClr val="3C3C3C"/>
                </a:solidFill>
                <a:latin typeface="+mj-lt"/>
                <a:ea typeface="Calibri" panose="020F0502020204030204" pitchFamily="34" charset="0"/>
                <a:cs typeface="Times New Roman" panose="02020603050405020304" pitchFamily="18" charset="0"/>
              </a:rPr>
              <a:t>reconsideration period</a:t>
            </a:r>
            <a:r>
              <a:rPr lang="en-US" dirty="0">
                <a:solidFill>
                  <a:srgbClr val="3C3C3C"/>
                </a:solidFill>
                <a:latin typeface="+mj-lt"/>
                <a:ea typeface="Calibri" panose="020F0502020204030204" pitchFamily="34" charset="0"/>
                <a:cs typeface="Times New Roman" panose="02020603050405020304" pitchFamily="18" charset="0"/>
              </a:rPr>
              <a:t>.</a:t>
            </a:r>
          </a:p>
          <a:p>
            <a:pPr marL="257175" indent="-257175">
              <a:spcBef>
                <a:spcPts val="0"/>
              </a:spcBef>
              <a:buFont typeface="Symbol" panose="05050102010706020507" pitchFamily="18" charset="2"/>
              <a:buChar char=""/>
            </a:pPr>
            <a:endParaRPr lang="en-US" sz="700" dirty="0">
              <a:solidFill>
                <a:srgbClr val="3C3C3C"/>
              </a:solidFill>
              <a:latin typeface="+mj-lt"/>
              <a:ea typeface="Calibri" panose="020F0502020204030204" pitchFamily="34" charset="0"/>
              <a:cs typeface="Times New Roman" panose="02020603050405020304" pitchFamily="18" charset="0"/>
            </a:endParaRPr>
          </a:p>
          <a:p>
            <a:pPr marL="257175" indent="-257175">
              <a:spcBef>
                <a:spcPts val="0"/>
              </a:spcBef>
              <a:buFont typeface="Symbol" panose="05050102010706020507" pitchFamily="18" charset="2"/>
              <a:buChar char=""/>
            </a:pPr>
            <a:r>
              <a:rPr lang="en-US" dirty="0">
                <a:solidFill>
                  <a:srgbClr val="3C3C3C"/>
                </a:solidFill>
                <a:latin typeface="+mj-lt"/>
                <a:ea typeface="Calibri" panose="020F0502020204030204" pitchFamily="34" charset="0"/>
                <a:cs typeface="Times New Roman" panose="02020603050405020304" pitchFamily="18" charset="0"/>
              </a:rPr>
              <a:t>When the individual provides the renewal form or verifications within the reconsideration period, the CVIU will process the renewal, and if approved, reinstate coverage back to the date of closure.</a:t>
            </a:r>
          </a:p>
          <a:p>
            <a:pPr marL="257175" indent="-257175">
              <a:spcBef>
                <a:spcPts val="0"/>
              </a:spcBef>
              <a:buFont typeface="Symbol" panose="05050102010706020507" pitchFamily="18" charset="2"/>
              <a:buChar char=""/>
            </a:pPr>
            <a:endParaRPr lang="en-US" sz="700" dirty="0">
              <a:solidFill>
                <a:srgbClr val="3C3C3C"/>
              </a:solidFill>
              <a:highlight>
                <a:srgbClr val="FFFF00"/>
              </a:highlight>
              <a:latin typeface="+mj-lt"/>
              <a:ea typeface="Calibri" panose="020F0502020204030204" pitchFamily="34" charset="0"/>
              <a:cs typeface="Times New Roman" panose="02020603050405020304" pitchFamily="18" charset="0"/>
            </a:endParaRPr>
          </a:p>
          <a:p>
            <a:pPr marL="257175" indent="-257175">
              <a:spcBef>
                <a:spcPts val="0"/>
              </a:spcBef>
              <a:buFont typeface="Symbol" panose="05050102010706020507" pitchFamily="18" charset="2"/>
              <a:buChar char=""/>
            </a:pPr>
            <a:r>
              <a:rPr lang="en-US" dirty="0">
                <a:solidFill>
                  <a:srgbClr val="3C3C3C"/>
                </a:solidFill>
                <a:latin typeface="+mj-lt"/>
                <a:ea typeface="Calibri" panose="020F0502020204030204" pitchFamily="34" charset="0"/>
                <a:cs typeface="Times New Roman" panose="02020603050405020304" pitchFamily="18" charset="0"/>
              </a:rPr>
              <a:t> VaCMS will send a Notice of Action for continued coverage and the next renewal due date to the individual. If ineligible, the VaCMS will mail an NOA with the reason for cancellation.</a:t>
            </a:r>
          </a:p>
          <a:p>
            <a:pPr marL="257175" indent="-257175">
              <a:spcBef>
                <a:spcPts val="0"/>
              </a:spcBef>
              <a:buFont typeface="Symbol" panose="05050102010706020507" pitchFamily="18" charset="2"/>
              <a:buChar char=""/>
            </a:pPr>
            <a:endParaRPr lang="en-US" sz="700" dirty="0">
              <a:solidFill>
                <a:srgbClr val="3C3C3C"/>
              </a:solidFill>
              <a:latin typeface="+mj-lt"/>
              <a:ea typeface="Calibri" panose="020F0502020204030204" pitchFamily="34" charset="0"/>
              <a:cs typeface="Times New Roman" panose="02020603050405020304" pitchFamily="18" charset="0"/>
            </a:endParaRPr>
          </a:p>
          <a:p>
            <a:pPr marL="257175" indent="-257175">
              <a:spcBef>
                <a:spcPts val="0"/>
              </a:spcBef>
              <a:spcAft>
                <a:spcPts val="600"/>
              </a:spcAft>
              <a:buFont typeface="Symbol" panose="05050102010706020507" pitchFamily="18" charset="2"/>
              <a:buChar char=""/>
            </a:pPr>
            <a:r>
              <a:rPr lang="en-US" dirty="0">
                <a:solidFill>
                  <a:srgbClr val="3C3C3C"/>
                </a:solidFill>
                <a:latin typeface="+mj-lt"/>
                <a:ea typeface="Calibri" panose="020F0502020204030204" pitchFamily="34" charset="0"/>
                <a:cs typeface="Times New Roman" panose="02020603050405020304" pitchFamily="18" charset="0"/>
              </a:rPr>
              <a:t>When the renewal or verifications are provided </a:t>
            </a:r>
            <a:r>
              <a:rPr lang="en-US" u="sng" dirty="0">
                <a:solidFill>
                  <a:srgbClr val="3C3C3C"/>
                </a:solidFill>
                <a:latin typeface="+mj-lt"/>
                <a:ea typeface="Calibri" panose="020F0502020204030204" pitchFamily="34" charset="0"/>
                <a:cs typeface="Times New Roman" panose="02020603050405020304" pitchFamily="18" charset="0"/>
              </a:rPr>
              <a:t>after</a:t>
            </a:r>
            <a:r>
              <a:rPr lang="en-US" dirty="0">
                <a:solidFill>
                  <a:srgbClr val="3C3C3C"/>
                </a:solidFill>
                <a:latin typeface="+mj-lt"/>
                <a:ea typeface="Calibri" panose="020F0502020204030204" pitchFamily="34" charset="0"/>
                <a:cs typeface="Times New Roman" panose="02020603050405020304" pitchFamily="18" charset="0"/>
              </a:rPr>
              <a:t> the reconsideration period, coverage is closed. If the individual would like Medicaid coverage, they must submit a new application. </a:t>
            </a:r>
          </a:p>
        </p:txBody>
      </p:sp>
      <p:pic>
        <p:nvPicPr>
          <p:cNvPr id="5" name="Picture 4" descr="Clock hour hand at 12 and minute hand at ten">
            <a:extLst>
              <a:ext uri="{FF2B5EF4-FFF2-40B4-BE49-F238E27FC236}">
                <a16:creationId xmlns:a16="http://schemas.microsoft.com/office/drawing/2014/main" id="{116B2F56-D3B1-B37F-A001-DE1AD708B5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68" r="37612" b="-1"/>
          <a:stretch/>
        </p:blipFill>
        <p:spPr>
          <a:xfrm>
            <a:off x="16" y="857257"/>
            <a:ext cx="3124184" cy="5143493"/>
          </a:xfrm>
          <a:prstGeom prst="rect">
            <a:avLst/>
          </a:prstGeom>
          <a:effectLst/>
        </p:spPr>
      </p:pic>
      <p:sp>
        <p:nvSpPr>
          <p:cNvPr id="8" name="TextBox 7">
            <a:extLst>
              <a:ext uri="{FF2B5EF4-FFF2-40B4-BE49-F238E27FC236}">
                <a16:creationId xmlns:a16="http://schemas.microsoft.com/office/drawing/2014/main" id="{BED1F2C2-CF8F-C220-9705-96E6D68A0453}"/>
              </a:ext>
            </a:extLst>
          </p:cNvPr>
          <p:cNvSpPr txBox="1"/>
          <p:nvPr/>
        </p:nvSpPr>
        <p:spPr>
          <a:xfrm>
            <a:off x="304800" y="199477"/>
            <a:ext cx="8610600"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545487"/>
                </a:solidFill>
                <a:effectLst/>
                <a:uLnTx/>
                <a:uFillTx/>
                <a:latin typeface="Arial"/>
                <a:ea typeface="+mj-ea"/>
                <a:cs typeface="+mj-cs"/>
              </a:rPr>
              <a:t>Phases of the Renewal Process – Phase III Grace Period</a:t>
            </a:r>
            <a:endParaRPr lang="en-US" dirty="0"/>
          </a:p>
        </p:txBody>
      </p:sp>
      <p:pic>
        <p:nvPicPr>
          <p:cNvPr id="9" name="Picture 8">
            <a:extLst>
              <a:ext uri="{FF2B5EF4-FFF2-40B4-BE49-F238E27FC236}">
                <a16:creationId xmlns:a16="http://schemas.microsoft.com/office/drawing/2014/main" id="{BF1DD100-F8E3-7556-D7EC-81BDFD623D1E}"/>
              </a:ext>
            </a:extLst>
          </p:cNvPr>
          <p:cNvPicPr>
            <a:picLocks noChangeAspect="1"/>
          </p:cNvPicPr>
          <p:nvPr/>
        </p:nvPicPr>
        <p:blipFill>
          <a:blip r:embed="rId3"/>
          <a:stretch>
            <a:fillRect/>
          </a:stretch>
        </p:blipFill>
        <p:spPr>
          <a:xfrm>
            <a:off x="304800" y="6324600"/>
            <a:ext cx="1938696" cy="507484"/>
          </a:xfrm>
          <a:prstGeom prst="rect">
            <a:avLst/>
          </a:prstGeom>
        </p:spPr>
      </p:pic>
      <p:sp>
        <p:nvSpPr>
          <p:cNvPr id="14" name="Title 13">
            <a:extLst>
              <a:ext uri="{FF2B5EF4-FFF2-40B4-BE49-F238E27FC236}">
                <a16:creationId xmlns:a16="http://schemas.microsoft.com/office/drawing/2014/main" id="{6A733AD8-F180-8181-3576-F89981B6939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08676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EDD2-9324-4C8E-E6F5-50BF90CE5169}"/>
              </a:ext>
            </a:extLst>
          </p:cNvPr>
          <p:cNvSpPr>
            <a:spLocks noGrp="1"/>
          </p:cNvSpPr>
          <p:nvPr>
            <p:ph type="title"/>
          </p:nvPr>
        </p:nvSpPr>
        <p:spPr>
          <a:xfrm>
            <a:off x="3642957" y="152400"/>
            <a:ext cx="5016068" cy="838200"/>
          </a:xfrm>
        </p:spPr>
        <p:txBody>
          <a:bodyPr>
            <a:noAutofit/>
          </a:bodyPr>
          <a:lstStyle/>
          <a:p>
            <a:r>
              <a:rPr lang="en-US" sz="2800" dirty="0"/>
              <a:t>Frequently Asked Questions</a:t>
            </a:r>
          </a:p>
        </p:txBody>
      </p:sp>
      <p:sp>
        <p:nvSpPr>
          <p:cNvPr id="3" name="Content Placeholder 2">
            <a:extLst>
              <a:ext uri="{FF2B5EF4-FFF2-40B4-BE49-F238E27FC236}">
                <a16:creationId xmlns:a16="http://schemas.microsoft.com/office/drawing/2014/main" id="{43F6E8DC-D946-DFD6-0C2C-95963F4EA654}"/>
              </a:ext>
            </a:extLst>
          </p:cNvPr>
          <p:cNvSpPr>
            <a:spLocks noGrp="1"/>
          </p:cNvSpPr>
          <p:nvPr>
            <p:ph idx="1"/>
          </p:nvPr>
        </p:nvSpPr>
        <p:spPr>
          <a:xfrm>
            <a:off x="3724074" y="990600"/>
            <a:ext cx="5016068" cy="5197000"/>
          </a:xfrm>
        </p:spPr>
        <p:txBody>
          <a:bodyPr>
            <a:normAutofit fontScale="92500" lnSpcReduction="10000"/>
          </a:bodyPr>
          <a:lstStyle/>
          <a:p>
            <a:pPr marL="342900" indent="-342900" defTabSz="514350">
              <a:spcBef>
                <a:spcPts val="0"/>
              </a:spcBef>
              <a:spcAft>
                <a:spcPts val="600"/>
              </a:spcAft>
              <a:buSzTx/>
              <a:buFont typeface="+mj-lt"/>
              <a:buAutoNum type="arabicPeriod"/>
              <a:defRPr/>
            </a:pPr>
            <a:r>
              <a:rPr lang="en-US" b="1" dirty="0">
                <a:latin typeface="Arial"/>
                <a:ea typeface="Calibri" panose="020F0502020204030204" pitchFamily="34" charset="0"/>
                <a:cs typeface="Times New Roman" panose="02020603050405020304" pitchFamily="18" charset="0"/>
              </a:rPr>
              <a:t>Will I be notified once renewal process is complete?</a:t>
            </a:r>
          </a:p>
          <a:p>
            <a:pPr marL="457200" lvl="2" indent="0" defTabSz="514350">
              <a:spcBef>
                <a:spcPts val="0"/>
              </a:spcBef>
              <a:spcAft>
                <a:spcPts val="600"/>
              </a:spcAft>
              <a:buNone/>
              <a:defRPr/>
            </a:pPr>
            <a:r>
              <a:rPr lang="en-US" dirty="0">
                <a:latin typeface="Arial"/>
                <a:ea typeface="Calibri" panose="020F0502020204030204" pitchFamily="34" charset="0"/>
                <a:cs typeface="Times New Roman" panose="02020603050405020304" pitchFamily="18" charset="0"/>
              </a:rPr>
              <a:t>Yes. An NOA of continued coverage and the next renewal due date is sent to the individual. If ineligible, an NOA is also sent providing reason.</a:t>
            </a:r>
          </a:p>
          <a:p>
            <a:pPr marL="342900" indent="-342900" defTabSz="514350">
              <a:spcBef>
                <a:spcPts val="0"/>
              </a:spcBef>
              <a:spcAft>
                <a:spcPts val="600"/>
              </a:spcAft>
              <a:buSzTx/>
              <a:buFont typeface="+mj-lt"/>
              <a:buAutoNum type="arabicPeriod"/>
              <a:defRPr/>
            </a:pPr>
            <a:r>
              <a:rPr lang="en-US" b="1" dirty="0">
                <a:latin typeface="Arial"/>
                <a:ea typeface="Calibri" panose="020F0502020204030204" pitchFamily="34" charset="0"/>
                <a:cs typeface="Times New Roman" panose="02020603050405020304" pitchFamily="18" charset="0"/>
              </a:rPr>
              <a:t>How long is the renewal reconsideration perio</a:t>
            </a:r>
            <a:r>
              <a:rPr lang="en-US" dirty="0">
                <a:latin typeface="Arial"/>
                <a:ea typeface="Calibri" panose="020F0502020204030204" pitchFamily="34" charset="0"/>
                <a:cs typeface="Times New Roman" panose="02020603050405020304" pitchFamily="18" charset="0"/>
              </a:rPr>
              <a:t>d?</a:t>
            </a:r>
          </a:p>
          <a:p>
            <a:pPr marL="457200" lvl="2" indent="0" defTabSz="514350">
              <a:spcBef>
                <a:spcPts val="0"/>
              </a:spcBef>
              <a:spcAft>
                <a:spcPts val="600"/>
              </a:spcAft>
              <a:buNone/>
              <a:defRPr/>
            </a:pPr>
            <a:r>
              <a:rPr lang="en-US" dirty="0">
                <a:latin typeface="Arial"/>
                <a:ea typeface="Calibri" panose="020F0502020204030204" pitchFamily="34" charset="0"/>
                <a:cs typeface="Times New Roman" panose="02020603050405020304" pitchFamily="18" charset="0"/>
              </a:rPr>
              <a:t>The individual has 90 days to complete their renewal or submit verifications, this is the reconsideration period.</a:t>
            </a:r>
          </a:p>
          <a:p>
            <a:pPr marL="342900" indent="-342900" defTabSz="514350">
              <a:spcBef>
                <a:spcPts val="0"/>
              </a:spcBef>
              <a:spcAft>
                <a:spcPts val="600"/>
              </a:spcAft>
              <a:buFont typeface="+mj-lt"/>
              <a:buAutoNum type="arabicPeriod"/>
              <a:defRPr/>
            </a:pPr>
            <a:r>
              <a:rPr lang="en-US" b="1" dirty="0">
                <a:latin typeface="Arial"/>
                <a:ea typeface="Calibri" panose="020F0502020204030204" pitchFamily="34" charset="0"/>
                <a:cs typeface="Times New Roman" panose="02020603050405020304" pitchFamily="18" charset="0"/>
              </a:rPr>
              <a:t>What will happen if I send back the renewal or                            verifications within the reconsideration period?</a:t>
            </a:r>
          </a:p>
          <a:p>
            <a:pPr marL="457200" lvl="2" indent="0" defTabSz="514350">
              <a:spcBef>
                <a:spcPts val="0"/>
              </a:spcBef>
              <a:spcAft>
                <a:spcPts val="600"/>
              </a:spcAft>
              <a:buNone/>
              <a:defRPr/>
            </a:pPr>
            <a:r>
              <a:rPr lang="en-US" dirty="0">
                <a:latin typeface="Arial"/>
                <a:ea typeface="Calibri" panose="020F0502020204030204" pitchFamily="34" charset="0"/>
                <a:cs typeface="Times New Roman" panose="02020603050405020304" pitchFamily="18" charset="0"/>
              </a:rPr>
              <a:t>Verification will be processed to determine ongoing Medicaid coverage</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defTabSz="514350">
              <a:spcBef>
                <a:spcPts val="563"/>
              </a:spcBef>
              <a:buFont typeface="+mj-lt"/>
              <a:buAutoNum type="arabicPeriod"/>
              <a:defRPr/>
            </a:pPr>
            <a:r>
              <a:rPr lang="en-US" b="1" dirty="0">
                <a:latin typeface="Arial"/>
              </a:rPr>
              <a:t>What will happen if I send back the renewal or verifications after the Grace Period?</a:t>
            </a:r>
          </a:p>
          <a:p>
            <a:pPr marL="457200" lvl="2" indent="0" defTabSz="514350">
              <a:spcBef>
                <a:spcPts val="563"/>
              </a:spcBef>
              <a:buNone/>
              <a:defRPr/>
            </a:pPr>
            <a:r>
              <a:rPr lang="en-US" dirty="0">
                <a:latin typeface="Arial"/>
              </a:rPr>
              <a:t>The application will be processed as a reapplication, you will not need to submit a new application. If approved, coverage will be effective as of the 1</a:t>
            </a:r>
            <a:r>
              <a:rPr lang="en-US" baseline="30000" dirty="0">
                <a:latin typeface="Arial"/>
              </a:rPr>
              <a:t>st</a:t>
            </a:r>
            <a:r>
              <a:rPr lang="en-US" dirty="0">
                <a:latin typeface="Arial"/>
              </a:rPr>
              <a:t> day of the month of application.</a:t>
            </a:r>
          </a:p>
          <a:p>
            <a:pPr marL="342900" indent="-342900" defTabSz="514350">
              <a:spcBef>
                <a:spcPts val="563"/>
              </a:spcBef>
              <a:buFont typeface="+mj-lt"/>
              <a:buAutoNum type="arabicPeriod"/>
              <a:defRPr/>
            </a:pPr>
            <a:r>
              <a:rPr lang="en-US" b="1" dirty="0">
                <a:latin typeface="Arial"/>
              </a:rPr>
              <a:t>What will happen if I do not complete my renewal or submit verifications?</a:t>
            </a:r>
          </a:p>
          <a:p>
            <a:pPr marL="457200" lvl="2" indent="0" defTabSz="514350">
              <a:spcBef>
                <a:spcPts val="563"/>
              </a:spcBef>
              <a:buNone/>
              <a:defRPr/>
            </a:pPr>
            <a:r>
              <a:rPr lang="en-US" dirty="0">
                <a:latin typeface="Arial"/>
              </a:rPr>
              <a:t>Coverage is canceled if the individual fails to complete their renewal or send requested verifications.</a:t>
            </a:r>
          </a:p>
          <a:p>
            <a:endParaRPr lang="en-US" sz="975" dirty="0"/>
          </a:p>
        </p:txBody>
      </p:sp>
      <p:pic>
        <p:nvPicPr>
          <p:cNvPr id="4" name="Picture 3">
            <a:extLst>
              <a:ext uri="{FF2B5EF4-FFF2-40B4-BE49-F238E27FC236}">
                <a16:creationId xmlns:a16="http://schemas.microsoft.com/office/drawing/2014/main" id="{1DCD2FE4-477B-036E-419E-FFF34F9CE147}"/>
              </a:ext>
            </a:extLst>
          </p:cNvPr>
          <p:cNvPicPr>
            <a:picLocks noChangeAspect="1"/>
          </p:cNvPicPr>
          <p:nvPr/>
        </p:nvPicPr>
        <p:blipFill>
          <a:blip r:embed="rId2"/>
          <a:stretch>
            <a:fillRect/>
          </a:stretch>
        </p:blipFill>
        <p:spPr>
          <a:xfrm>
            <a:off x="207213" y="3581400"/>
            <a:ext cx="3329904" cy="2606200"/>
          </a:xfrm>
          <a:prstGeom prst="rect">
            <a:avLst/>
          </a:prstGeom>
        </p:spPr>
      </p:pic>
      <p:pic>
        <p:nvPicPr>
          <p:cNvPr id="6" name="Picture 5">
            <a:extLst>
              <a:ext uri="{FF2B5EF4-FFF2-40B4-BE49-F238E27FC236}">
                <a16:creationId xmlns:a16="http://schemas.microsoft.com/office/drawing/2014/main" id="{6570C2A1-79D6-0ECC-936D-8188D88ACE23}"/>
              </a:ext>
            </a:extLst>
          </p:cNvPr>
          <p:cNvPicPr>
            <a:picLocks noChangeAspect="1"/>
          </p:cNvPicPr>
          <p:nvPr/>
        </p:nvPicPr>
        <p:blipFill>
          <a:blip r:embed="rId3"/>
          <a:stretch>
            <a:fillRect/>
          </a:stretch>
        </p:blipFill>
        <p:spPr>
          <a:xfrm>
            <a:off x="208935" y="902646"/>
            <a:ext cx="3349569" cy="2606200"/>
          </a:xfrm>
          <a:prstGeom prst="rect">
            <a:avLst/>
          </a:prstGeom>
        </p:spPr>
      </p:pic>
      <p:pic>
        <p:nvPicPr>
          <p:cNvPr id="7" name="Picture 6">
            <a:extLst>
              <a:ext uri="{FF2B5EF4-FFF2-40B4-BE49-F238E27FC236}">
                <a16:creationId xmlns:a16="http://schemas.microsoft.com/office/drawing/2014/main" id="{1CBF7E97-5FFB-5522-FC18-C2239F025DDD}"/>
              </a:ext>
            </a:extLst>
          </p:cNvPr>
          <p:cNvPicPr>
            <a:picLocks noChangeAspect="1"/>
          </p:cNvPicPr>
          <p:nvPr/>
        </p:nvPicPr>
        <p:blipFill>
          <a:blip r:embed="rId4"/>
          <a:stretch>
            <a:fillRect/>
          </a:stretch>
        </p:blipFill>
        <p:spPr>
          <a:xfrm>
            <a:off x="304800" y="6400800"/>
            <a:ext cx="1938696" cy="384496"/>
          </a:xfrm>
          <a:prstGeom prst="rect">
            <a:avLst/>
          </a:prstGeom>
        </p:spPr>
      </p:pic>
    </p:spTree>
    <p:extLst>
      <p:ext uri="{BB962C8B-B14F-4D97-AF65-F5344CB8AC3E}">
        <p14:creationId xmlns:p14="http://schemas.microsoft.com/office/powerpoint/2010/main" val="324033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38942" y="2895600"/>
            <a:ext cx="4648200" cy="1470588"/>
          </a:xfrm>
        </p:spPr>
        <p:txBody>
          <a:bodyPr vert="horz" lIns="91440" tIns="45720" rIns="91440" bIns="45720" rtlCol="0" anchor="t">
            <a:normAutofit/>
          </a:bodyPr>
          <a:lstStyle/>
          <a:p>
            <a:pPr algn="ctr"/>
            <a:r>
              <a:rPr lang="en-US" b="0" dirty="0">
                <a:cs typeface="Arial"/>
              </a:rPr>
              <a:t>Appendix Slides/Resources</a:t>
            </a:r>
          </a:p>
        </p:txBody>
      </p:sp>
      <p:pic>
        <p:nvPicPr>
          <p:cNvPr id="5" name="Picture 4">
            <a:extLst>
              <a:ext uri="{FF2B5EF4-FFF2-40B4-BE49-F238E27FC236}">
                <a16:creationId xmlns:a16="http://schemas.microsoft.com/office/drawing/2014/main" id="{0E8A98F0-0719-48D5-85B2-097E7EFBEE0C}"/>
              </a:ext>
            </a:extLst>
          </p:cNvPr>
          <p:cNvPicPr/>
          <p:nvPr/>
        </p:nvPicPr>
        <p:blipFill>
          <a:blip r:embed="rId2">
            <a:extLst>
              <a:ext uri="{28A0092B-C50C-407E-A947-70E740481C1C}">
                <a14:useLocalDpi xmlns:a14="http://schemas.microsoft.com/office/drawing/2010/main" val="0"/>
              </a:ext>
            </a:extLst>
          </a:blip>
          <a:stretch>
            <a:fillRect/>
          </a:stretch>
        </p:blipFill>
        <p:spPr>
          <a:xfrm>
            <a:off x="4414202" y="5785576"/>
            <a:ext cx="2397125" cy="908544"/>
          </a:xfrm>
          <a:prstGeom prst="rect">
            <a:avLst/>
          </a:prstGeom>
        </p:spPr>
      </p:pic>
      <p:pic>
        <p:nvPicPr>
          <p:cNvPr id="7" name="Picture 2">
            <a:extLst>
              <a:ext uri="{FF2B5EF4-FFF2-40B4-BE49-F238E27FC236}">
                <a16:creationId xmlns:a16="http://schemas.microsoft.com/office/drawing/2014/main" id="{EF87F43C-A600-7EDB-9D27-C7F58FBFF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506" y="5229121"/>
            <a:ext cx="2063094" cy="110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257075"/>
      </p:ext>
    </p:extLst>
  </p:cSld>
  <p:clrMapOvr>
    <a:masterClrMapping/>
  </p:clrMapOvr>
</p:sld>
</file>

<file path=ppt/theme/theme1.xml><?xml version="1.0" encoding="utf-8"?>
<a:theme xmlns:a="http://schemas.openxmlformats.org/drawingml/2006/main" name="Presentation-Template-16-SD2">
  <a:themeElements>
    <a:clrScheme name="MAXIMUS Office 16">
      <a:dk1>
        <a:srgbClr val="545487"/>
      </a:dk1>
      <a:lt1>
        <a:sysClr val="window" lastClr="FFFFFF"/>
      </a:lt1>
      <a:dk2>
        <a:srgbClr val="205794"/>
      </a:dk2>
      <a:lt2>
        <a:srgbClr val="E5EAF6"/>
      </a:lt2>
      <a:accent1>
        <a:srgbClr val="7676B8"/>
      </a:accent1>
      <a:accent2>
        <a:srgbClr val="4E7B2F"/>
      </a:accent2>
      <a:accent3>
        <a:srgbClr val="CA5C28"/>
      </a:accent3>
      <a:accent4>
        <a:srgbClr val="6A2F53"/>
      </a:accent4>
      <a:accent5>
        <a:srgbClr val="8A7424"/>
      </a:accent5>
      <a:accent6>
        <a:srgbClr val="AAAAC3"/>
      </a:accent6>
      <a:hlink>
        <a:srgbClr val="7676B8"/>
      </a:hlink>
      <a:folHlink>
        <a:srgbClr val="DDDDEB"/>
      </a:folHlink>
    </a:clrScheme>
    <a:fontScheme name="MAXIMUS Them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Template-17.potx" id="{10FAB051-50E6-4BCB-B3AF-4A98AB0BA701}" vid="{288B490E-97F7-4387-AFBF-EBCE6CC640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fba31762-d80c-4d85-8f12-d48b5af27846" xsi:nil="true"/>
    <SharedWithUsers xmlns="0c921482-1956-4068-b71c-5e384abfd09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58D4ABDE108F42815C1DCC6941CC85" ma:contentTypeVersion="12" ma:contentTypeDescription="Create a new document." ma:contentTypeScope="" ma:versionID="0b48327231151b0d1998d76e46441286">
  <xsd:schema xmlns:xsd="http://www.w3.org/2001/XMLSchema" xmlns:xs="http://www.w3.org/2001/XMLSchema" xmlns:p="http://schemas.microsoft.com/office/2006/metadata/properties" xmlns:ns2="fba31762-d80c-4d85-8f12-d48b5af27846" xmlns:ns3="0c921482-1956-4068-b71c-5e384abfd09b" targetNamespace="http://schemas.microsoft.com/office/2006/metadata/properties" ma:root="true" ma:fieldsID="63851c5ef25764ad01664674b80e15cd" ns2:_="" ns3:_="">
    <xsd:import namespace="fba31762-d80c-4d85-8f12-d48b5af27846"/>
    <xsd:import namespace="0c921482-1956-4068-b71c-5e384abfd09b"/>
    <xsd:element name="properties">
      <xsd:complexType>
        <xsd:sequence>
          <xsd:element name="documentManagement">
            <xsd:complexType>
              <xsd:all>
                <xsd:element ref="ns2:MediaServiceMetadata" minOccurs="0"/>
                <xsd:element ref="ns2:MediaServiceFastMetadata" minOccurs="0"/>
                <xsd:element ref="ns2:Note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31762-d80c-4d85-8f12-d48b5af278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 ma:index="10" nillable="true" ma:displayName="Notes" ma:format="Dropdown" ma:internalName="Notes">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921482-1956-4068-b71c-5e384abfd0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B3B565-0707-4C59-B2FA-492788100B7E}">
  <ds:schemaRefs>
    <ds:schemaRef ds:uri="http://schemas.microsoft.com/office/2006/metadata/properties"/>
    <ds:schemaRef ds:uri="http://www.w3.org/2000/xmlns/"/>
    <ds:schemaRef ds:uri="fba31762-d80c-4d85-8f12-d48b5af27846"/>
    <ds:schemaRef ds:uri="http://www.w3.org/2001/XMLSchema-instance"/>
    <ds:schemaRef ds:uri="0c921482-1956-4068-b71c-5e384abfd09b"/>
    <ds:schemaRef ds:uri="http://schemas.microsoft.com/office/infopath/2007/PartnerControls"/>
  </ds:schemaRefs>
</ds:datastoreItem>
</file>

<file path=customXml/itemProps2.xml><?xml version="1.0" encoding="utf-8"?>
<ds:datastoreItem xmlns:ds="http://schemas.openxmlformats.org/officeDocument/2006/customXml" ds:itemID="{E768BD42-60ED-4DAA-AA0B-515FF423E9E1}">
  <ds:schemaRefs>
    <ds:schemaRef ds:uri="http://schemas.microsoft.com/office/2006/metadata/contentType"/>
    <ds:schemaRef ds:uri="http://schemas.microsoft.com/office/2006/metadata/properties/metaAttributes"/>
    <ds:schemaRef ds:uri="http://www.w3.org/2000/xmlns/"/>
    <ds:schemaRef ds:uri="http://www.w3.org/2001/XMLSchema"/>
    <ds:schemaRef ds:uri="fba31762-d80c-4d85-8f12-d48b5af27846"/>
    <ds:schemaRef ds:uri="0c921482-1956-4068-b71c-5e384abfd09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09B250-2D43-441A-8A71-AD726F242E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Presentation-Template-16-SD2</Template>
  <TotalTime>4462</TotalTime>
  <Words>1764</Words>
  <Application>Microsoft Office PowerPoint</Application>
  <PresentationFormat>On-screen Show (4:3)</PresentationFormat>
  <Paragraphs>119</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vt:lpstr>
      <vt:lpstr>Symbol</vt:lpstr>
      <vt:lpstr>Wingdings</vt:lpstr>
      <vt:lpstr>Presentation-Template-16-SD2</vt:lpstr>
      <vt:lpstr>PowerPoint Presentation</vt:lpstr>
      <vt:lpstr>Renewals Begin Spring 2023</vt:lpstr>
      <vt:lpstr>Renewal Basics</vt:lpstr>
      <vt:lpstr>PowerPoint Presentation</vt:lpstr>
      <vt:lpstr>Phases of the Renewal Process – Phase I Ex Parte</vt:lpstr>
      <vt:lpstr>Phases of the Renewal Process – Phase II Renewal Packet</vt:lpstr>
      <vt:lpstr>PowerPoint Presentation</vt:lpstr>
      <vt:lpstr>Frequently Asked Questions</vt:lpstr>
      <vt:lpstr>PowerPoint Presentation</vt:lpstr>
      <vt:lpstr>Template for Email to CVIU</vt:lpstr>
    </vt:vector>
  </TitlesOfParts>
  <Company>MAXIMUS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Government Serve the People®</dc:title>
  <dc:creator>Justin Wills</dc:creator>
  <cp:lastModifiedBy>Collins, Josh</cp:lastModifiedBy>
  <cp:revision>56</cp:revision>
  <dcterms:created xsi:type="dcterms:W3CDTF">2016-03-29T16:18:08Z</dcterms:created>
  <dcterms:modified xsi:type="dcterms:W3CDTF">2023-02-08T22:44:40Z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0x0101006958D4ABDE108F42815C1DCC6941CC85</vt:lpwstr>
  </property>
  <property fmtid="{D5CDD505-2E9C-101B-9397-08002B2CF9AE}" pid="3" name="ComplianceAssetId">
    <vt:lpwstr/>
  </property>
</Properties>
</file>